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1" r:id="rId4"/>
    <p:sldId id="257" r:id="rId5"/>
    <p:sldId id="260" r:id="rId6"/>
    <p:sldId id="268" r:id="rId7"/>
    <p:sldId id="269" r:id="rId8"/>
    <p:sldId id="258" r:id="rId9"/>
    <p:sldId id="261" r:id="rId10"/>
    <p:sldId id="262" r:id="rId11"/>
    <p:sldId id="263" r:id="rId12"/>
    <p:sldId id="259" r:id="rId13"/>
    <p:sldId id="264" r:id="rId14"/>
    <p:sldId id="265" r:id="rId15"/>
    <p:sldId id="266" r:id="rId16"/>
    <p:sldId id="267"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660"/>
  </p:normalViewPr>
  <p:slideViewPr>
    <p:cSldViewPr snapToGrid="0">
      <p:cViewPr varScale="1">
        <p:scale>
          <a:sx n="91" d="100"/>
          <a:sy n="91" d="100"/>
        </p:scale>
        <p:origin x="1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B7FE-9402-4F39-B454-9583B0D7F7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4D0A86-D797-4798-9C32-D89AA2580A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35B436-08E1-40CF-A03A-84330B524402}"/>
              </a:ext>
            </a:extLst>
          </p:cNvPr>
          <p:cNvSpPr>
            <a:spLocks noGrp="1"/>
          </p:cNvSpPr>
          <p:nvPr>
            <p:ph type="dt" sz="half" idx="10"/>
          </p:nvPr>
        </p:nvSpPr>
        <p:spPr/>
        <p:txBody>
          <a:bodyPr/>
          <a:lstStyle/>
          <a:p>
            <a:fld id="{752DFDD8-4A09-43C7-9170-2DFC93C882D8}" type="datetimeFigureOut">
              <a:rPr lang="en-US" smtClean="0"/>
              <a:t>11/29/2023</a:t>
            </a:fld>
            <a:endParaRPr lang="en-US"/>
          </a:p>
        </p:txBody>
      </p:sp>
      <p:sp>
        <p:nvSpPr>
          <p:cNvPr id="5" name="Footer Placeholder 4">
            <a:extLst>
              <a:ext uri="{FF2B5EF4-FFF2-40B4-BE49-F238E27FC236}">
                <a16:creationId xmlns:a16="http://schemas.microsoft.com/office/drawing/2014/main" id="{E91FFC2A-469C-40C4-B4EE-AC8367252D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8063C-7229-48FF-B2C6-0BF13953CF9C}"/>
              </a:ext>
            </a:extLst>
          </p:cNvPr>
          <p:cNvSpPr>
            <a:spLocks noGrp="1"/>
          </p:cNvSpPr>
          <p:nvPr>
            <p:ph type="sldNum" sz="quarter" idx="12"/>
          </p:nvPr>
        </p:nvSpPr>
        <p:spPr/>
        <p:txBody>
          <a:bodyPr/>
          <a:lstStyle/>
          <a:p>
            <a:fld id="{E9FCB149-EC93-4078-B481-B14FAADD83C7}" type="slidenum">
              <a:rPr lang="en-US" smtClean="0"/>
              <a:t>‹#›</a:t>
            </a:fld>
            <a:endParaRPr lang="en-US"/>
          </a:p>
        </p:txBody>
      </p:sp>
    </p:spTree>
    <p:extLst>
      <p:ext uri="{BB962C8B-B14F-4D97-AF65-F5344CB8AC3E}">
        <p14:creationId xmlns:p14="http://schemas.microsoft.com/office/powerpoint/2010/main" val="517536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8E6C2-8979-4607-822C-AD015E65EA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39651E-36F7-4C87-8C2E-635A5E681D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68C83-D3DA-486E-825C-99646F8AD68C}"/>
              </a:ext>
            </a:extLst>
          </p:cNvPr>
          <p:cNvSpPr>
            <a:spLocks noGrp="1"/>
          </p:cNvSpPr>
          <p:nvPr>
            <p:ph type="dt" sz="half" idx="10"/>
          </p:nvPr>
        </p:nvSpPr>
        <p:spPr/>
        <p:txBody>
          <a:bodyPr/>
          <a:lstStyle/>
          <a:p>
            <a:fld id="{752DFDD8-4A09-43C7-9170-2DFC93C882D8}" type="datetimeFigureOut">
              <a:rPr lang="en-US" smtClean="0"/>
              <a:t>11/29/2023</a:t>
            </a:fld>
            <a:endParaRPr lang="en-US"/>
          </a:p>
        </p:txBody>
      </p:sp>
      <p:sp>
        <p:nvSpPr>
          <p:cNvPr id="5" name="Footer Placeholder 4">
            <a:extLst>
              <a:ext uri="{FF2B5EF4-FFF2-40B4-BE49-F238E27FC236}">
                <a16:creationId xmlns:a16="http://schemas.microsoft.com/office/drawing/2014/main" id="{7B97FFE9-2652-49DD-8C87-6EFE39E59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5791F8-FB11-4313-B587-909144EBDE9B}"/>
              </a:ext>
            </a:extLst>
          </p:cNvPr>
          <p:cNvSpPr>
            <a:spLocks noGrp="1"/>
          </p:cNvSpPr>
          <p:nvPr>
            <p:ph type="sldNum" sz="quarter" idx="12"/>
          </p:nvPr>
        </p:nvSpPr>
        <p:spPr/>
        <p:txBody>
          <a:bodyPr/>
          <a:lstStyle/>
          <a:p>
            <a:fld id="{E9FCB149-EC93-4078-B481-B14FAADD83C7}" type="slidenum">
              <a:rPr lang="en-US" smtClean="0"/>
              <a:t>‹#›</a:t>
            </a:fld>
            <a:endParaRPr lang="en-US"/>
          </a:p>
        </p:txBody>
      </p:sp>
    </p:spTree>
    <p:extLst>
      <p:ext uri="{BB962C8B-B14F-4D97-AF65-F5344CB8AC3E}">
        <p14:creationId xmlns:p14="http://schemas.microsoft.com/office/powerpoint/2010/main" val="2049835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D8EF2B-455D-411B-BA16-710C653F16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746047-D90F-4B25-88CD-F9F1CEB291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009FEA-21BA-4E71-94C8-38A4763696A7}"/>
              </a:ext>
            </a:extLst>
          </p:cNvPr>
          <p:cNvSpPr>
            <a:spLocks noGrp="1"/>
          </p:cNvSpPr>
          <p:nvPr>
            <p:ph type="dt" sz="half" idx="10"/>
          </p:nvPr>
        </p:nvSpPr>
        <p:spPr/>
        <p:txBody>
          <a:bodyPr/>
          <a:lstStyle/>
          <a:p>
            <a:fld id="{752DFDD8-4A09-43C7-9170-2DFC93C882D8}" type="datetimeFigureOut">
              <a:rPr lang="en-US" smtClean="0"/>
              <a:t>11/29/2023</a:t>
            </a:fld>
            <a:endParaRPr lang="en-US"/>
          </a:p>
        </p:txBody>
      </p:sp>
      <p:sp>
        <p:nvSpPr>
          <p:cNvPr id="5" name="Footer Placeholder 4">
            <a:extLst>
              <a:ext uri="{FF2B5EF4-FFF2-40B4-BE49-F238E27FC236}">
                <a16:creationId xmlns:a16="http://schemas.microsoft.com/office/drawing/2014/main" id="{508E8A2D-99C5-408D-8DCE-80B659BA51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F7D42C-A473-425D-B9F8-F93D061B0554}"/>
              </a:ext>
            </a:extLst>
          </p:cNvPr>
          <p:cNvSpPr>
            <a:spLocks noGrp="1"/>
          </p:cNvSpPr>
          <p:nvPr>
            <p:ph type="sldNum" sz="quarter" idx="12"/>
          </p:nvPr>
        </p:nvSpPr>
        <p:spPr/>
        <p:txBody>
          <a:bodyPr/>
          <a:lstStyle/>
          <a:p>
            <a:fld id="{E9FCB149-EC93-4078-B481-B14FAADD83C7}" type="slidenum">
              <a:rPr lang="en-US" smtClean="0"/>
              <a:t>‹#›</a:t>
            </a:fld>
            <a:endParaRPr lang="en-US"/>
          </a:p>
        </p:txBody>
      </p:sp>
    </p:spTree>
    <p:extLst>
      <p:ext uri="{BB962C8B-B14F-4D97-AF65-F5344CB8AC3E}">
        <p14:creationId xmlns:p14="http://schemas.microsoft.com/office/powerpoint/2010/main" val="1233346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FB573-5A2B-4900-B779-C798036C8B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BB8D19-9CBE-4CDD-B879-4E030E0794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52DFA5-25E4-402A-B2DE-02ABCE5F79DD}"/>
              </a:ext>
            </a:extLst>
          </p:cNvPr>
          <p:cNvSpPr>
            <a:spLocks noGrp="1"/>
          </p:cNvSpPr>
          <p:nvPr>
            <p:ph type="dt" sz="half" idx="10"/>
          </p:nvPr>
        </p:nvSpPr>
        <p:spPr/>
        <p:txBody>
          <a:bodyPr/>
          <a:lstStyle/>
          <a:p>
            <a:fld id="{752DFDD8-4A09-43C7-9170-2DFC93C882D8}" type="datetimeFigureOut">
              <a:rPr lang="en-US" smtClean="0"/>
              <a:t>11/29/2023</a:t>
            </a:fld>
            <a:endParaRPr lang="en-US"/>
          </a:p>
        </p:txBody>
      </p:sp>
      <p:sp>
        <p:nvSpPr>
          <p:cNvPr id="5" name="Footer Placeholder 4">
            <a:extLst>
              <a:ext uri="{FF2B5EF4-FFF2-40B4-BE49-F238E27FC236}">
                <a16:creationId xmlns:a16="http://schemas.microsoft.com/office/drawing/2014/main" id="{B7BBC81A-6817-432D-BDF2-C9565E0DC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CFEE67-F868-4A2F-9D47-9E856D4539E0}"/>
              </a:ext>
            </a:extLst>
          </p:cNvPr>
          <p:cNvSpPr>
            <a:spLocks noGrp="1"/>
          </p:cNvSpPr>
          <p:nvPr>
            <p:ph type="sldNum" sz="quarter" idx="12"/>
          </p:nvPr>
        </p:nvSpPr>
        <p:spPr/>
        <p:txBody>
          <a:bodyPr/>
          <a:lstStyle/>
          <a:p>
            <a:fld id="{E9FCB149-EC93-4078-B481-B14FAADD83C7}" type="slidenum">
              <a:rPr lang="en-US" smtClean="0"/>
              <a:t>‹#›</a:t>
            </a:fld>
            <a:endParaRPr lang="en-US"/>
          </a:p>
        </p:txBody>
      </p:sp>
    </p:spTree>
    <p:extLst>
      <p:ext uri="{BB962C8B-B14F-4D97-AF65-F5344CB8AC3E}">
        <p14:creationId xmlns:p14="http://schemas.microsoft.com/office/powerpoint/2010/main" val="1049415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9A907-1ADD-454A-96F3-87EBE10FF8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A3B9C72-91C0-43F5-B7E8-D07C33166E4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46BA8-CC53-493B-9A2E-F6C35D6FEDB7}"/>
              </a:ext>
            </a:extLst>
          </p:cNvPr>
          <p:cNvSpPr>
            <a:spLocks noGrp="1"/>
          </p:cNvSpPr>
          <p:nvPr>
            <p:ph type="dt" sz="half" idx="10"/>
          </p:nvPr>
        </p:nvSpPr>
        <p:spPr/>
        <p:txBody>
          <a:bodyPr/>
          <a:lstStyle/>
          <a:p>
            <a:fld id="{752DFDD8-4A09-43C7-9170-2DFC93C882D8}" type="datetimeFigureOut">
              <a:rPr lang="en-US" smtClean="0"/>
              <a:t>11/29/2023</a:t>
            </a:fld>
            <a:endParaRPr lang="en-US"/>
          </a:p>
        </p:txBody>
      </p:sp>
      <p:sp>
        <p:nvSpPr>
          <p:cNvPr id="5" name="Footer Placeholder 4">
            <a:extLst>
              <a:ext uri="{FF2B5EF4-FFF2-40B4-BE49-F238E27FC236}">
                <a16:creationId xmlns:a16="http://schemas.microsoft.com/office/drawing/2014/main" id="{0ECA469B-7CD3-47B7-9D1E-9A1D7EDDA1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73FDE-AAAE-4533-A769-3DBB32DEBC0D}"/>
              </a:ext>
            </a:extLst>
          </p:cNvPr>
          <p:cNvSpPr>
            <a:spLocks noGrp="1"/>
          </p:cNvSpPr>
          <p:nvPr>
            <p:ph type="sldNum" sz="quarter" idx="12"/>
          </p:nvPr>
        </p:nvSpPr>
        <p:spPr/>
        <p:txBody>
          <a:bodyPr/>
          <a:lstStyle/>
          <a:p>
            <a:fld id="{E9FCB149-EC93-4078-B481-B14FAADD83C7}" type="slidenum">
              <a:rPr lang="en-US" smtClean="0"/>
              <a:t>‹#›</a:t>
            </a:fld>
            <a:endParaRPr lang="en-US"/>
          </a:p>
        </p:txBody>
      </p:sp>
    </p:spTree>
    <p:extLst>
      <p:ext uri="{BB962C8B-B14F-4D97-AF65-F5344CB8AC3E}">
        <p14:creationId xmlns:p14="http://schemas.microsoft.com/office/powerpoint/2010/main" val="1765402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2517-5177-4C3E-9EEF-975E688AAF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A05150-39C2-4E33-BF76-F135401F71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D007FA-46C6-4297-850E-8CE2C45A3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8300D1-3E00-4E08-9971-878BB3AD51EC}"/>
              </a:ext>
            </a:extLst>
          </p:cNvPr>
          <p:cNvSpPr>
            <a:spLocks noGrp="1"/>
          </p:cNvSpPr>
          <p:nvPr>
            <p:ph type="dt" sz="half" idx="10"/>
          </p:nvPr>
        </p:nvSpPr>
        <p:spPr/>
        <p:txBody>
          <a:bodyPr/>
          <a:lstStyle/>
          <a:p>
            <a:fld id="{752DFDD8-4A09-43C7-9170-2DFC93C882D8}" type="datetimeFigureOut">
              <a:rPr lang="en-US" smtClean="0"/>
              <a:t>11/29/2023</a:t>
            </a:fld>
            <a:endParaRPr lang="en-US"/>
          </a:p>
        </p:txBody>
      </p:sp>
      <p:sp>
        <p:nvSpPr>
          <p:cNvPr id="6" name="Footer Placeholder 5">
            <a:extLst>
              <a:ext uri="{FF2B5EF4-FFF2-40B4-BE49-F238E27FC236}">
                <a16:creationId xmlns:a16="http://schemas.microsoft.com/office/drawing/2014/main" id="{BED107AC-F58C-410C-9A7D-1A605D4F39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228E2D-9BDA-469B-97CC-11EA4DA842AF}"/>
              </a:ext>
            </a:extLst>
          </p:cNvPr>
          <p:cNvSpPr>
            <a:spLocks noGrp="1"/>
          </p:cNvSpPr>
          <p:nvPr>
            <p:ph type="sldNum" sz="quarter" idx="12"/>
          </p:nvPr>
        </p:nvSpPr>
        <p:spPr/>
        <p:txBody>
          <a:bodyPr/>
          <a:lstStyle/>
          <a:p>
            <a:fld id="{E9FCB149-EC93-4078-B481-B14FAADD83C7}" type="slidenum">
              <a:rPr lang="en-US" smtClean="0"/>
              <a:t>‹#›</a:t>
            </a:fld>
            <a:endParaRPr lang="en-US"/>
          </a:p>
        </p:txBody>
      </p:sp>
    </p:spTree>
    <p:extLst>
      <p:ext uri="{BB962C8B-B14F-4D97-AF65-F5344CB8AC3E}">
        <p14:creationId xmlns:p14="http://schemas.microsoft.com/office/powerpoint/2010/main" val="1839588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988E-394A-4C3B-94AE-ADB5A8613E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06CFDA6-E06A-42DF-8E96-4D56165445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A71558-AC17-4068-AA17-1EFA4DBEE7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4A8969-CFD5-453F-B36B-D74AA2045E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B3CE46-9550-4CEC-8915-CDC67625D9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02BC9F-0ECE-4F4B-937D-29CA9DC36044}"/>
              </a:ext>
            </a:extLst>
          </p:cNvPr>
          <p:cNvSpPr>
            <a:spLocks noGrp="1"/>
          </p:cNvSpPr>
          <p:nvPr>
            <p:ph type="dt" sz="half" idx="10"/>
          </p:nvPr>
        </p:nvSpPr>
        <p:spPr/>
        <p:txBody>
          <a:bodyPr/>
          <a:lstStyle/>
          <a:p>
            <a:fld id="{752DFDD8-4A09-43C7-9170-2DFC93C882D8}" type="datetimeFigureOut">
              <a:rPr lang="en-US" smtClean="0"/>
              <a:t>11/29/2023</a:t>
            </a:fld>
            <a:endParaRPr lang="en-US"/>
          </a:p>
        </p:txBody>
      </p:sp>
      <p:sp>
        <p:nvSpPr>
          <p:cNvPr id="8" name="Footer Placeholder 7">
            <a:extLst>
              <a:ext uri="{FF2B5EF4-FFF2-40B4-BE49-F238E27FC236}">
                <a16:creationId xmlns:a16="http://schemas.microsoft.com/office/drawing/2014/main" id="{95F21680-6EB6-4CEA-A089-2DB50DD82E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A789E9-2C1C-4E7B-BA7A-2B9ED27E23C1}"/>
              </a:ext>
            </a:extLst>
          </p:cNvPr>
          <p:cNvSpPr>
            <a:spLocks noGrp="1"/>
          </p:cNvSpPr>
          <p:nvPr>
            <p:ph type="sldNum" sz="quarter" idx="12"/>
          </p:nvPr>
        </p:nvSpPr>
        <p:spPr/>
        <p:txBody>
          <a:bodyPr/>
          <a:lstStyle/>
          <a:p>
            <a:fld id="{E9FCB149-EC93-4078-B481-B14FAADD83C7}" type="slidenum">
              <a:rPr lang="en-US" smtClean="0"/>
              <a:t>‹#›</a:t>
            </a:fld>
            <a:endParaRPr lang="en-US"/>
          </a:p>
        </p:txBody>
      </p:sp>
    </p:spTree>
    <p:extLst>
      <p:ext uri="{BB962C8B-B14F-4D97-AF65-F5344CB8AC3E}">
        <p14:creationId xmlns:p14="http://schemas.microsoft.com/office/powerpoint/2010/main" val="4287514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0E1D7-7335-4E20-B2EA-12F4F6B867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3440DA-295F-4C56-87DB-06BD41461129}"/>
              </a:ext>
            </a:extLst>
          </p:cNvPr>
          <p:cNvSpPr>
            <a:spLocks noGrp="1"/>
          </p:cNvSpPr>
          <p:nvPr>
            <p:ph type="dt" sz="half" idx="10"/>
          </p:nvPr>
        </p:nvSpPr>
        <p:spPr/>
        <p:txBody>
          <a:bodyPr/>
          <a:lstStyle/>
          <a:p>
            <a:fld id="{752DFDD8-4A09-43C7-9170-2DFC93C882D8}" type="datetimeFigureOut">
              <a:rPr lang="en-US" smtClean="0"/>
              <a:t>11/29/2023</a:t>
            </a:fld>
            <a:endParaRPr lang="en-US"/>
          </a:p>
        </p:txBody>
      </p:sp>
      <p:sp>
        <p:nvSpPr>
          <p:cNvPr id="4" name="Footer Placeholder 3">
            <a:extLst>
              <a:ext uri="{FF2B5EF4-FFF2-40B4-BE49-F238E27FC236}">
                <a16:creationId xmlns:a16="http://schemas.microsoft.com/office/drawing/2014/main" id="{144EF3AE-F153-41C7-BB54-DD9385CB4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EF41E8-4D43-4CC1-9916-2FE9CD7CDEF9}"/>
              </a:ext>
            </a:extLst>
          </p:cNvPr>
          <p:cNvSpPr>
            <a:spLocks noGrp="1"/>
          </p:cNvSpPr>
          <p:nvPr>
            <p:ph type="sldNum" sz="quarter" idx="12"/>
          </p:nvPr>
        </p:nvSpPr>
        <p:spPr/>
        <p:txBody>
          <a:bodyPr/>
          <a:lstStyle/>
          <a:p>
            <a:fld id="{E9FCB149-EC93-4078-B481-B14FAADD83C7}" type="slidenum">
              <a:rPr lang="en-US" smtClean="0"/>
              <a:t>‹#›</a:t>
            </a:fld>
            <a:endParaRPr lang="en-US"/>
          </a:p>
        </p:txBody>
      </p:sp>
    </p:spTree>
    <p:extLst>
      <p:ext uri="{BB962C8B-B14F-4D97-AF65-F5344CB8AC3E}">
        <p14:creationId xmlns:p14="http://schemas.microsoft.com/office/powerpoint/2010/main" val="797899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06D53C-CB84-44C9-88DC-F1B7F3DC7B74}"/>
              </a:ext>
            </a:extLst>
          </p:cNvPr>
          <p:cNvSpPr>
            <a:spLocks noGrp="1"/>
          </p:cNvSpPr>
          <p:nvPr>
            <p:ph type="dt" sz="half" idx="10"/>
          </p:nvPr>
        </p:nvSpPr>
        <p:spPr/>
        <p:txBody>
          <a:bodyPr/>
          <a:lstStyle/>
          <a:p>
            <a:fld id="{752DFDD8-4A09-43C7-9170-2DFC93C882D8}" type="datetimeFigureOut">
              <a:rPr lang="en-US" smtClean="0"/>
              <a:t>11/29/2023</a:t>
            </a:fld>
            <a:endParaRPr lang="en-US"/>
          </a:p>
        </p:txBody>
      </p:sp>
      <p:sp>
        <p:nvSpPr>
          <p:cNvPr id="3" name="Footer Placeholder 2">
            <a:extLst>
              <a:ext uri="{FF2B5EF4-FFF2-40B4-BE49-F238E27FC236}">
                <a16:creationId xmlns:a16="http://schemas.microsoft.com/office/drawing/2014/main" id="{CB57490D-EDE2-41BA-B026-7708DAA4E7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4404FE-1DDC-47BA-8AF7-D4BDCD8A5587}"/>
              </a:ext>
            </a:extLst>
          </p:cNvPr>
          <p:cNvSpPr>
            <a:spLocks noGrp="1"/>
          </p:cNvSpPr>
          <p:nvPr>
            <p:ph type="sldNum" sz="quarter" idx="12"/>
          </p:nvPr>
        </p:nvSpPr>
        <p:spPr/>
        <p:txBody>
          <a:bodyPr/>
          <a:lstStyle/>
          <a:p>
            <a:fld id="{E9FCB149-EC93-4078-B481-B14FAADD83C7}" type="slidenum">
              <a:rPr lang="en-US" smtClean="0"/>
              <a:t>‹#›</a:t>
            </a:fld>
            <a:endParaRPr lang="en-US"/>
          </a:p>
        </p:txBody>
      </p:sp>
    </p:spTree>
    <p:extLst>
      <p:ext uri="{BB962C8B-B14F-4D97-AF65-F5344CB8AC3E}">
        <p14:creationId xmlns:p14="http://schemas.microsoft.com/office/powerpoint/2010/main" val="3523173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361D-2CBF-4B91-96E5-77884AD2B1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EEFE30-B50D-4015-A19C-71D163875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00AECF-0C71-4DDD-A037-CB61C7F0E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72546E-5179-4298-8884-3EC0F9A0AD3A}"/>
              </a:ext>
            </a:extLst>
          </p:cNvPr>
          <p:cNvSpPr>
            <a:spLocks noGrp="1"/>
          </p:cNvSpPr>
          <p:nvPr>
            <p:ph type="dt" sz="half" idx="10"/>
          </p:nvPr>
        </p:nvSpPr>
        <p:spPr/>
        <p:txBody>
          <a:bodyPr/>
          <a:lstStyle/>
          <a:p>
            <a:fld id="{752DFDD8-4A09-43C7-9170-2DFC93C882D8}" type="datetimeFigureOut">
              <a:rPr lang="en-US" smtClean="0"/>
              <a:t>11/29/2023</a:t>
            </a:fld>
            <a:endParaRPr lang="en-US"/>
          </a:p>
        </p:txBody>
      </p:sp>
      <p:sp>
        <p:nvSpPr>
          <p:cNvPr id="6" name="Footer Placeholder 5">
            <a:extLst>
              <a:ext uri="{FF2B5EF4-FFF2-40B4-BE49-F238E27FC236}">
                <a16:creationId xmlns:a16="http://schemas.microsoft.com/office/drawing/2014/main" id="{95918320-F457-4C52-8681-3963D53F62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958564-7098-46FB-BEBD-514098873D9B}"/>
              </a:ext>
            </a:extLst>
          </p:cNvPr>
          <p:cNvSpPr>
            <a:spLocks noGrp="1"/>
          </p:cNvSpPr>
          <p:nvPr>
            <p:ph type="sldNum" sz="quarter" idx="12"/>
          </p:nvPr>
        </p:nvSpPr>
        <p:spPr/>
        <p:txBody>
          <a:bodyPr/>
          <a:lstStyle/>
          <a:p>
            <a:fld id="{E9FCB149-EC93-4078-B481-B14FAADD83C7}" type="slidenum">
              <a:rPr lang="en-US" smtClean="0"/>
              <a:t>‹#›</a:t>
            </a:fld>
            <a:endParaRPr lang="en-US"/>
          </a:p>
        </p:txBody>
      </p:sp>
    </p:spTree>
    <p:extLst>
      <p:ext uri="{BB962C8B-B14F-4D97-AF65-F5344CB8AC3E}">
        <p14:creationId xmlns:p14="http://schemas.microsoft.com/office/powerpoint/2010/main" val="1596538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3CC64-A3B7-44CE-ACD7-7D5E37B94A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189213-8054-4FDE-B0BE-8B44B16C16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3153A0-AA85-4613-93F3-C8BA2288CA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8058D3-C087-42B2-A87D-DC85409643A5}"/>
              </a:ext>
            </a:extLst>
          </p:cNvPr>
          <p:cNvSpPr>
            <a:spLocks noGrp="1"/>
          </p:cNvSpPr>
          <p:nvPr>
            <p:ph type="dt" sz="half" idx="10"/>
          </p:nvPr>
        </p:nvSpPr>
        <p:spPr/>
        <p:txBody>
          <a:bodyPr/>
          <a:lstStyle/>
          <a:p>
            <a:fld id="{752DFDD8-4A09-43C7-9170-2DFC93C882D8}" type="datetimeFigureOut">
              <a:rPr lang="en-US" smtClean="0"/>
              <a:t>11/29/2023</a:t>
            </a:fld>
            <a:endParaRPr lang="en-US"/>
          </a:p>
        </p:txBody>
      </p:sp>
      <p:sp>
        <p:nvSpPr>
          <p:cNvPr id="6" name="Footer Placeholder 5">
            <a:extLst>
              <a:ext uri="{FF2B5EF4-FFF2-40B4-BE49-F238E27FC236}">
                <a16:creationId xmlns:a16="http://schemas.microsoft.com/office/drawing/2014/main" id="{F4C1D0B3-BF3A-44C7-917A-D5D42EEB8D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D60040-402A-4BBA-9079-A917D3FDD070}"/>
              </a:ext>
            </a:extLst>
          </p:cNvPr>
          <p:cNvSpPr>
            <a:spLocks noGrp="1"/>
          </p:cNvSpPr>
          <p:nvPr>
            <p:ph type="sldNum" sz="quarter" idx="12"/>
          </p:nvPr>
        </p:nvSpPr>
        <p:spPr/>
        <p:txBody>
          <a:bodyPr/>
          <a:lstStyle/>
          <a:p>
            <a:fld id="{E9FCB149-EC93-4078-B481-B14FAADD83C7}" type="slidenum">
              <a:rPr lang="en-US" smtClean="0"/>
              <a:t>‹#›</a:t>
            </a:fld>
            <a:endParaRPr lang="en-US"/>
          </a:p>
        </p:txBody>
      </p:sp>
    </p:spTree>
    <p:extLst>
      <p:ext uri="{BB962C8B-B14F-4D97-AF65-F5344CB8AC3E}">
        <p14:creationId xmlns:p14="http://schemas.microsoft.com/office/powerpoint/2010/main" val="470851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85C098-4B84-421E-90B9-9E0B3679EF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23EC42-CFF3-4560-97DE-42567FF805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91E591-9ABF-46FE-98FB-4A8D93E485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2DFDD8-4A09-43C7-9170-2DFC93C882D8}" type="datetimeFigureOut">
              <a:rPr lang="en-US" smtClean="0"/>
              <a:t>11/29/2023</a:t>
            </a:fld>
            <a:endParaRPr lang="en-US"/>
          </a:p>
        </p:txBody>
      </p:sp>
      <p:sp>
        <p:nvSpPr>
          <p:cNvPr id="5" name="Footer Placeholder 4">
            <a:extLst>
              <a:ext uri="{FF2B5EF4-FFF2-40B4-BE49-F238E27FC236}">
                <a16:creationId xmlns:a16="http://schemas.microsoft.com/office/drawing/2014/main" id="{57907DB7-94B9-4311-84EB-395CA8937D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942A9E-08BB-4E9E-B82B-B738467750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FCB149-EC93-4078-B481-B14FAADD83C7}" type="slidenum">
              <a:rPr lang="en-US" smtClean="0"/>
              <a:t>‹#›</a:t>
            </a:fld>
            <a:endParaRPr lang="en-US"/>
          </a:p>
        </p:txBody>
      </p:sp>
    </p:spTree>
    <p:extLst>
      <p:ext uri="{BB962C8B-B14F-4D97-AF65-F5344CB8AC3E}">
        <p14:creationId xmlns:p14="http://schemas.microsoft.com/office/powerpoint/2010/main" val="3120520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7AED7-CC01-418F-99C6-BF8D7B117C0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7A93333-97E2-458D-AC6C-A72A1CB92757}"/>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51A7C2ED-7580-40AF-8CB0-E6310B73A40C}"/>
              </a:ext>
            </a:extLst>
          </p:cNvPr>
          <p:cNvPicPr>
            <a:picLocks noChangeAspect="1"/>
          </p:cNvPicPr>
          <p:nvPr/>
        </p:nvPicPr>
        <p:blipFill rotWithShape="1">
          <a:blip r:embed="rId2"/>
          <a:srcRect l="82532"/>
          <a:stretch/>
        </p:blipFill>
        <p:spPr>
          <a:xfrm>
            <a:off x="-29362" y="0"/>
            <a:ext cx="12250723" cy="6858000"/>
          </a:xfrm>
          <a:prstGeom prst="rect">
            <a:avLst/>
          </a:prstGeom>
        </p:spPr>
      </p:pic>
      <p:pic>
        <p:nvPicPr>
          <p:cNvPr id="5122" name="Picture 2" descr="NIT Durgapur: Cutoff 2024, Admission, Placements, Ranking ...">
            <a:extLst>
              <a:ext uri="{FF2B5EF4-FFF2-40B4-BE49-F238E27FC236}">
                <a16:creationId xmlns:a16="http://schemas.microsoft.com/office/drawing/2014/main" id="{FEFC5D38-0A35-47D0-AF63-AA741CF4A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399" y="1030288"/>
            <a:ext cx="2075839" cy="20286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BEA9A1-4BCE-4D7B-BA05-F77F652BFAD8}"/>
              </a:ext>
            </a:extLst>
          </p:cNvPr>
          <p:cNvSpPr txBox="1"/>
          <p:nvPr/>
        </p:nvSpPr>
        <p:spPr>
          <a:xfrm>
            <a:off x="-29362" y="0"/>
            <a:ext cx="12221362" cy="984885"/>
          </a:xfrm>
          <a:prstGeom prst="rect">
            <a:avLst/>
          </a:prstGeom>
          <a:noFill/>
        </p:spPr>
        <p:txBody>
          <a:bodyPr wrap="square" rtlCol="0">
            <a:spAutoFit/>
          </a:bodyPr>
          <a:lstStyle/>
          <a:p>
            <a:pPr algn="ctr"/>
            <a:endParaRPr lang="en-US" dirty="0"/>
          </a:p>
          <a:p>
            <a:pPr algn="ctr"/>
            <a:r>
              <a:rPr lang="en-US" sz="4000" b="1" dirty="0">
                <a:solidFill>
                  <a:schemeClr val="bg1"/>
                </a:solidFill>
              </a:rPr>
              <a:t>NATIONAL INSTITUTE OF TECHNOLOGY DURGAPUR</a:t>
            </a:r>
          </a:p>
        </p:txBody>
      </p:sp>
      <p:sp>
        <p:nvSpPr>
          <p:cNvPr id="7" name="TextBox 6">
            <a:extLst>
              <a:ext uri="{FF2B5EF4-FFF2-40B4-BE49-F238E27FC236}">
                <a16:creationId xmlns:a16="http://schemas.microsoft.com/office/drawing/2014/main" id="{F4076538-4EDE-4F8A-9C2F-4FE48B23B9B9}"/>
              </a:ext>
            </a:extLst>
          </p:cNvPr>
          <p:cNvSpPr txBox="1"/>
          <p:nvPr/>
        </p:nvSpPr>
        <p:spPr>
          <a:xfrm>
            <a:off x="0" y="3303492"/>
            <a:ext cx="12221362" cy="3323987"/>
          </a:xfrm>
          <a:prstGeom prst="rect">
            <a:avLst/>
          </a:prstGeom>
          <a:noFill/>
        </p:spPr>
        <p:txBody>
          <a:bodyPr wrap="square" rtlCol="0">
            <a:spAutoFit/>
          </a:bodyPr>
          <a:lstStyle/>
          <a:p>
            <a:pPr algn="ctr"/>
            <a:r>
              <a:rPr lang="en-US" sz="3000" b="1" dirty="0">
                <a:solidFill>
                  <a:schemeClr val="bg1"/>
                </a:solidFill>
              </a:rPr>
              <a:t>PRESENTATION ON SUMMER VOCATIONAL TRAINING AT </a:t>
            </a:r>
          </a:p>
          <a:p>
            <a:pPr algn="ctr"/>
            <a:r>
              <a:rPr lang="en-US" sz="3000" b="1" dirty="0">
                <a:solidFill>
                  <a:schemeClr val="bg1"/>
                </a:solidFill>
              </a:rPr>
              <a:t>RASHTRIYA ISPAT NIGAL LIMITED (RINL) VISAKHAPATNAM</a:t>
            </a:r>
          </a:p>
          <a:p>
            <a:pPr algn="ctr"/>
            <a:endParaRPr lang="en-US" sz="3000" b="1" dirty="0">
              <a:solidFill>
                <a:schemeClr val="bg1"/>
              </a:solidFill>
            </a:endParaRPr>
          </a:p>
          <a:p>
            <a:pPr algn="ctr"/>
            <a:r>
              <a:rPr lang="en-US" sz="3000" b="1" dirty="0">
                <a:solidFill>
                  <a:schemeClr val="bg1"/>
                </a:solidFill>
              </a:rPr>
              <a:t>PROJECT TITLE: OPTIMIZING INVENTORY MANAGEMENT IN FOUNDRY</a:t>
            </a:r>
          </a:p>
          <a:p>
            <a:pPr algn="ctr"/>
            <a:r>
              <a:rPr lang="en-US" sz="3000" b="1" dirty="0">
                <a:solidFill>
                  <a:schemeClr val="bg1"/>
                </a:solidFill>
              </a:rPr>
              <a:t>NAME: DEEP NARAYAN</a:t>
            </a:r>
          </a:p>
          <a:p>
            <a:pPr algn="ctr"/>
            <a:r>
              <a:rPr lang="en-US" sz="3000" b="1" dirty="0">
                <a:solidFill>
                  <a:schemeClr val="bg1"/>
                </a:solidFill>
              </a:rPr>
              <a:t>ROLL NUMBER: 20MM8051</a:t>
            </a:r>
          </a:p>
          <a:p>
            <a:pPr algn="ctr"/>
            <a:r>
              <a:rPr lang="en-US" sz="3000" b="1" dirty="0">
                <a:solidFill>
                  <a:schemeClr val="bg1"/>
                </a:solidFill>
              </a:rPr>
              <a:t>DEPARTMENT OF METALLURGICAL &amp; MATERIALS ENGINEERING</a:t>
            </a:r>
          </a:p>
        </p:txBody>
      </p:sp>
    </p:spTree>
    <p:extLst>
      <p:ext uri="{BB962C8B-B14F-4D97-AF65-F5344CB8AC3E}">
        <p14:creationId xmlns:p14="http://schemas.microsoft.com/office/powerpoint/2010/main" val="460341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5719700-5C2F-415C-8AE3-DC1A9AC5CCC5}"/>
              </a:ext>
            </a:extLst>
          </p:cNvPr>
          <p:cNvSpPr txBox="1"/>
          <p:nvPr/>
        </p:nvSpPr>
        <p:spPr>
          <a:xfrm>
            <a:off x="0" y="0"/>
            <a:ext cx="12192000" cy="6863417"/>
          </a:xfrm>
          <a:prstGeom prst="rect">
            <a:avLst/>
          </a:prstGeom>
          <a:noFill/>
        </p:spPr>
        <p:txBody>
          <a:bodyPr wrap="square" rtlCol="0">
            <a:spAutoFit/>
          </a:bodyPr>
          <a:lstStyle/>
          <a:p>
            <a:pPr algn="ctr"/>
            <a:endParaRPr lang="en-US" sz="3200" dirty="0">
              <a:solidFill>
                <a:schemeClr val="bg1"/>
              </a:solidFill>
            </a:endParaRPr>
          </a:p>
          <a:p>
            <a:pPr algn="ctr"/>
            <a:r>
              <a:rPr lang="en-US" sz="3600" b="1" i="1" dirty="0">
                <a:solidFill>
                  <a:schemeClr val="bg1"/>
                </a:solidFill>
              </a:rPr>
              <a:t>EOQ CALCULATION</a:t>
            </a:r>
          </a:p>
          <a:p>
            <a:endParaRPr lang="en-US" sz="3600" dirty="0">
              <a:solidFill>
                <a:schemeClr val="bg1"/>
              </a:solidFill>
            </a:endParaRPr>
          </a:p>
          <a:p>
            <a:pPr lvl="1"/>
            <a:r>
              <a:rPr lang="en-US" sz="3400" b="1" u="sng" dirty="0">
                <a:solidFill>
                  <a:schemeClr val="bg1"/>
                </a:solidFill>
              </a:rPr>
              <a:t>EOQ</a:t>
            </a:r>
            <a:r>
              <a:rPr lang="en-US" sz="3400" dirty="0">
                <a:solidFill>
                  <a:schemeClr val="bg1"/>
                </a:solidFill>
              </a:rPr>
              <a:t>: Economic Order Quantity</a:t>
            </a:r>
          </a:p>
          <a:p>
            <a:pPr lvl="1"/>
            <a:endParaRPr lang="en-US" sz="3400" dirty="0">
              <a:solidFill>
                <a:schemeClr val="bg1"/>
              </a:solidFill>
            </a:endParaRPr>
          </a:p>
          <a:p>
            <a:pPr lvl="1"/>
            <a:r>
              <a:rPr lang="en-US" sz="3400" b="0" i="0" u="none" strike="noStrike" baseline="0" dirty="0">
                <a:solidFill>
                  <a:schemeClr val="bg1"/>
                </a:solidFill>
                <a:latin typeface="CIDFont+F5"/>
                <a:sym typeface="Wingdings" panose="05000000000000000000" pitchFamily="2" charset="2"/>
              </a:rPr>
              <a:t> </a:t>
            </a:r>
            <a:r>
              <a:rPr lang="en-US" sz="3400" b="0" i="0" u="none" strike="noStrike" baseline="0" dirty="0">
                <a:solidFill>
                  <a:schemeClr val="bg1"/>
                </a:solidFill>
                <a:latin typeface="CIDFont+F5"/>
              </a:rPr>
              <a:t>Widely used inventory management model that helps businesses determine the optimal order quantity for their inventory</a:t>
            </a:r>
          </a:p>
          <a:p>
            <a:pPr lvl="1"/>
            <a:endParaRPr lang="en-US" sz="3400" dirty="0">
              <a:solidFill>
                <a:schemeClr val="bg1"/>
              </a:solidFill>
              <a:latin typeface="CIDFont+F5"/>
            </a:endParaRPr>
          </a:p>
          <a:p>
            <a:pPr lvl="1"/>
            <a:r>
              <a:rPr lang="en-US" sz="3400" dirty="0">
                <a:solidFill>
                  <a:schemeClr val="bg1"/>
                </a:solidFill>
                <a:latin typeface="CIDFont+F5"/>
                <a:sym typeface="Wingdings" panose="05000000000000000000" pitchFamily="2" charset="2"/>
              </a:rPr>
              <a:t> C</a:t>
            </a:r>
            <a:r>
              <a:rPr lang="en-US" sz="3400" b="0" i="0" u="none" strike="noStrike" baseline="0" dirty="0">
                <a:solidFill>
                  <a:schemeClr val="bg1"/>
                </a:solidFill>
                <a:latin typeface="CIDFont+F5"/>
              </a:rPr>
              <a:t>ompanies can minimize their inventory costs while ensuring that they have enough stock to meet customer demand</a:t>
            </a:r>
          </a:p>
          <a:p>
            <a:pPr algn="l"/>
            <a:endParaRPr lang="en-US" sz="3200" dirty="0">
              <a:solidFill>
                <a:schemeClr val="bg1"/>
              </a:solidFill>
            </a:endParaRPr>
          </a:p>
          <a:p>
            <a:pPr algn="l"/>
            <a:endParaRPr lang="en-US" sz="3200" dirty="0">
              <a:solidFill>
                <a:schemeClr val="bg1"/>
              </a:solidFill>
            </a:endParaRPr>
          </a:p>
        </p:txBody>
      </p:sp>
      <p:pic>
        <p:nvPicPr>
          <p:cNvPr id="6" name="Picture 5">
            <a:extLst>
              <a:ext uri="{FF2B5EF4-FFF2-40B4-BE49-F238E27FC236}">
                <a16:creationId xmlns:a16="http://schemas.microsoft.com/office/drawing/2014/main" id="{BF76B9AB-DDBF-44B6-8F8E-533EF5F571AC}"/>
              </a:ext>
            </a:extLst>
          </p:cNvPr>
          <p:cNvPicPr>
            <a:picLocks noChangeAspect="1"/>
          </p:cNvPicPr>
          <p:nvPr/>
        </p:nvPicPr>
        <p:blipFill rotWithShape="1">
          <a:blip r:embed="rId2"/>
          <a:srcRect l="82520"/>
          <a:stretch/>
        </p:blipFill>
        <p:spPr>
          <a:xfrm>
            <a:off x="-67112" y="0"/>
            <a:ext cx="12259112" cy="6858000"/>
          </a:xfrm>
          <a:prstGeom prst="rect">
            <a:avLst/>
          </a:prstGeom>
        </p:spPr>
      </p:pic>
      <p:sp>
        <p:nvSpPr>
          <p:cNvPr id="7" name="TextBox 6">
            <a:extLst>
              <a:ext uri="{FF2B5EF4-FFF2-40B4-BE49-F238E27FC236}">
                <a16:creationId xmlns:a16="http://schemas.microsoft.com/office/drawing/2014/main" id="{8D0BD3FB-B82B-4D77-881E-6948A112EB5C}"/>
              </a:ext>
            </a:extLst>
          </p:cNvPr>
          <p:cNvSpPr txBox="1"/>
          <p:nvPr/>
        </p:nvSpPr>
        <p:spPr>
          <a:xfrm>
            <a:off x="-67112" y="0"/>
            <a:ext cx="11342847" cy="5575052"/>
          </a:xfrm>
          <a:prstGeom prst="rect">
            <a:avLst/>
          </a:prstGeom>
          <a:noFill/>
        </p:spPr>
        <p:txBody>
          <a:bodyPr wrap="square" rtlCol="0">
            <a:spAutoFit/>
          </a:bodyPr>
          <a:lstStyle/>
          <a:p>
            <a:pPr lvl="2" algn="just"/>
            <a:endParaRPr lang="en-US" sz="2400" b="0" i="0" u="none" strike="noStrike" baseline="0" dirty="0">
              <a:solidFill>
                <a:schemeClr val="bg1"/>
              </a:solidFill>
              <a:latin typeface="CIDFont+F4"/>
            </a:endParaRPr>
          </a:p>
          <a:p>
            <a:pPr lvl="2" algn="just"/>
            <a:r>
              <a:rPr lang="en-US" sz="2400" b="0" i="0" u="none" strike="noStrike" baseline="0" dirty="0">
                <a:solidFill>
                  <a:schemeClr val="bg1"/>
                </a:solidFill>
                <a:latin typeface="CIDFont+F4"/>
              </a:rPr>
              <a:t>2 important factors:</a:t>
            </a:r>
          </a:p>
          <a:p>
            <a:pPr lvl="2" algn="just"/>
            <a:endParaRPr lang="en-US" sz="2400" dirty="0">
              <a:solidFill>
                <a:schemeClr val="bg1"/>
              </a:solidFill>
              <a:latin typeface="CIDFont+F4"/>
            </a:endParaRPr>
          </a:p>
          <a:p>
            <a:pPr lvl="2" algn="just"/>
            <a:r>
              <a:rPr lang="en-US" sz="2400" b="1" i="1" u="none" strike="noStrike" baseline="0" dirty="0">
                <a:solidFill>
                  <a:schemeClr val="bg1"/>
                </a:solidFill>
                <a:latin typeface="CIDFont+F4"/>
              </a:rPr>
              <a:t>Ordering costs: </a:t>
            </a:r>
            <a:r>
              <a:rPr lang="en-US" sz="2400" i="1" u="none" strike="noStrike" baseline="0" dirty="0">
                <a:solidFill>
                  <a:schemeClr val="bg1"/>
                </a:solidFill>
                <a:latin typeface="CIDFont+F4"/>
              </a:rPr>
              <a:t>These</a:t>
            </a:r>
            <a:r>
              <a:rPr lang="en-US" sz="2400" b="0" i="0" u="none" strike="noStrike" baseline="0" dirty="0">
                <a:solidFill>
                  <a:schemeClr val="bg1"/>
                </a:solidFill>
                <a:latin typeface="CIDFont+F4"/>
              </a:rPr>
              <a:t> </a:t>
            </a:r>
            <a:r>
              <a:rPr lang="en-US" sz="2400" b="0" i="0" u="none" strike="noStrike" baseline="0" dirty="0">
                <a:solidFill>
                  <a:schemeClr val="bg1"/>
                </a:solidFill>
                <a:latin typeface="CIDFont+F5"/>
              </a:rPr>
              <a:t>include expenses associated with the process of placing and receiving inventory orders. This includes administrative tasks like preparing purchase orders, communication costs, such as contacting suppliers, and transportation costs for shipping the goods. </a:t>
            </a:r>
          </a:p>
          <a:p>
            <a:pPr lvl="2" algn="just"/>
            <a:endParaRPr lang="en-US" sz="2400" dirty="0">
              <a:solidFill>
                <a:schemeClr val="bg1"/>
              </a:solidFill>
              <a:latin typeface="CIDFont+F5"/>
            </a:endParaRPr>
          </a:p>
          <a:p>
            <a:pPr lvl="2" algn="just"/>
            <a:r>
              <a:rPr lang="en-US" sz="2400" b="1" i="1" u="none" strike="noStrike" baseline="0" dirty="0">
                <a:solidFill>
                  <a:schemeClr val="bg1"/>
                </a:solidFill>
                <a:latin typeface="CIDFont+F4"/>
              </a:rPr>
              <a:t>Holding costs: </a:t>
            </a:r>
            <a:r>
              <a:rPr lang="en-US" sz="2400" u="none" strike="noStrike" baseline="0" dirty="0">
                <a:solidFill>
                  <a:schemeClr val="bg1"/>
                </a:solidFill>
                <a:latin typeface="CIDFont+F4"/>
              </a:rPr>
              <a:t>These</a:t>
            </a:r>
            <a:r>
              <a:rPr lang="en-US" sz="2400" b="1" i="1" u="none" strike="noStrike" baseline="0" dirty="0">
                <a:solidFill>
                  <a:schemeClr val="bg1"/>
                </a:solidFill>
                <a:latin typeface="CIDFont+F4"/>
              </a:rPr>
              <a:t> </a:t>
            </a:r>
            <a:r>
              <a:rPr lang="en-US" sz="2400" b="0" i="0" u="none" strike="noStrike" baseline="0" dirty="0">
                <a:solidFill>
                  <a:schemeClr val="bg1"/>
                </a:solidFill>
                <a:latin typeface="CIDFont+F5"/>
              </a:rPr>
              <a:t>refer to the expenses incurred for holding and storing inventory.</a:t>
            </a:r>
          </a:p>
          <a:p>
            <a:pPr lvl="2" algn="just"/>
            <a:endParaRPr lang="en-US" sz="2400" dirty="0">
              <a:solidFill>
                <a:schemeClr val="bg1"/>
              </a:solidFill>
              <a:latin typeface="CIDFont+F5"/>
            </a:endParaRPr>
          </a:p>
          <a:p>
            <a:pPr lvl="2" algn="just"/>
            <a:endParaRPr lang="en-US" sz="2400" dirty="0">
              <a:solidFill>
                <a:schemeClr val="bg1"/>
              </a:solidFill>
            </a:endParaRPr>
          </a:p>
          <a:p>
            <a:pPr lvl="2" algn="just">
              <a:lnSpc>
                <a:spcPct val="150000"/>
              </a:lnSpc>
            </a:pPr>
            <a:endParaRPr lang="en-US" sz="2400" dirty="0">
              <a:solidFill>
                <a:schemeClr val="bg1"/>
              </a:solidFill>
            </a:endParaRPr>
          </a:p>
          <a:p>
            <a:pPr lvl="2" algn="just">
              <a:lnSpc>
                <a:spcPct val="150000"/>
              </a:lnSpc>
            </a:pPr>
            <a:r>
              <a:rPr lang="en-US" sz="2400" dirty="0">
                <a:solidFill>
                  <a:schemeClr val="bg1"/>
                </a:solidFill>
              </a:rPr>
              <a:t>where 	</a:t>
            </a:r>
          </a:p>
        </p:txBody>
      </p:sp>
      <p:graphicFrame>
        <p:nvGraphicFramePr>
          <p:cNvPr id="8" name="Table 8">
            <a:extLst>
              <a:ext uri="{FF2B5EF4-FFF2-40B4-BE49-F238E27FC236}">
                <a16:creationId xmlns:a16="http://schemas.microsoft.com/office/drawing/2014/main" id="{DF616CDC-24D8-4AF1-8E45-247419962020}"/>
              </a:ext>
            </a:extLst>
          </p:cNvPr>
          <p:cNvGraphicFramePr>
            <a:graphicFrameLocks noGrp="1"/>
          </p:cNvGraphicFramePr>
          <p:nvPr>
            <p:extLst>
              <p:ext uri="{D42A27DB-BD31-4B8C-83A1-F6EECF244321}">
                <p14:modId xmlns:p14="http://schemas.microsoft.com/office/powerpoint/2010/main" val="370158673"/>
              </p:ext>
            </p:extLst>
          </p:nvPr>
        </p:nvGraphicFramePr>
        <p:xfrm>
          <a:off x="1909427" y="5077788"/>
          <a:ext cx="8128000" cy="1371600"/>
        </p:xfrm>
        <a:graphic>
          <a:graphicData uri="http://schemas.openxmlformats.org/drawingml/2006/table">
            <a:tbl>
              <a:tblPr firstRow="1" bandRow="1">
                <a:tableStyleId>{5C22544A-7EE6-4342-B048-85BDC9FD1C3A}</a:tableStyleId>
              </a:tblPr>
              <a:tblGrid>
                <a:gridCol w="493085">
                  <a:extLst>
                    <a:ext uri="{9D8B030D-6E8A-4147-A177-3AD203B41FA5}">
                      <a16:colId xmlns:a16="http://schemas.microsoft.com/office/drawing/2014/main" val="849648049"/>
                    </a:ext>
                  </a:extLst>
                </a:gridCol>
                <a:gridCol w="7634915">
                  <a:extLst>
                    <a:ext uri="{9D8B030D-6E8A-4147-A177-3AD203B41FA5}">
                      <a16:colId xmlns:a16="http://schemas.microsoft.com/office/drawing/2014/main" val="4271334493"/>
                    </a:ext>
                  </a:extLst>
                </a:gridCol>
              </a:tblGrid>
              <a:tr h="370840">
                <a:tc>
                  <a:txBody>
                    <a:bodyPr/>
                    <a:lstStyle/>
                    <a:p>
                      <a:r>
                        <a:rPr lang="en-US" sz="2400" b="0" dirty="0">
                          <a:solidFill>
                            <a:schemeClr val="bg1"/>
                          </a:solidFill>
                        </a:rPr>
                        <a:t>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solidFill>
                            <a:schemeClr val="bg1"/>
                          </a:solidFill>
                        </a:rPr>
                        <a:t>Annual demand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0625425"/>
                  </a:ext>
                </a:extLst>
              </a:tr>
              <a:tr h="370840">
                <a:tc>
                  <a:txBody>
                    <a:bodyPr/>
                    <a:lstStyle/>
                    <a:p>
                      <a:r>
                        <a:rPr lang="en-US" sz="2400" b="0" dirty="0">
                          <a:solidFill>
                            <a:schemeClr val="bg1"/>
                          </a:solidFill>
                        </a:rPr>
                        <a:t>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solidFill>
                            <a:schemeClr val="bg1"/>
                          </a:solidFill>
                        </a:rPr>
                        <a:t>Ordering cost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41983"/>
                  </a:ext>
                </a:extLst>
              </a:tr>
              <a:tr h="370840">
                <a:tc>
                  <a:txBody>
                    <a:bodyPr/>
                    <a:lstStyle/>
                    <a:p>
                      <a:r>
                        <a:rPr lang="en-US" sz="2400" b="0" dirty="0">
                          <a:solidFill>
                            <a:schemeClr val="bg1"/>
                          </a:solidFill>
                        </a:rPr>
                        <a:t>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solidFill>
                            <a:schemeClr val="bg1"/>
                          </a:solidFill>
                        </a:rPr>
                        <a:t>Holding cost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8875901"/>
                  </a:ext>
                </a:extLst>
              </a:tr>
            </a:tbl>
          </a:graphicData>
        </a:graphic>
      </p:graphicFrame>
      <p:pic>
        <p:nvPicPr>
          <p:cNvPr id="10" name="Picture 9">
            <a:extLst>
              <a:ext uri="{FF2B5EF4-FFF2-40B4-BE49-F238E27FC236}">
                <a16:creationId xmlns:a16="http://schemas.microsoft.com/office/drawing/2014/main" id="{ABF7F6EB-1C3A-4556-99EB-E6738B7BA88F}"/>
              </a:ext>
            </a:extLst>
          </p:cNvPr>
          <p:cNvPicPr>
            <a:picLocks noChangeAspect="1"/>
          </p:cNvPicPr>
          <p:nvPr/>
        </p:nvPicPr>
        <p:blipFill>
          <a:blip r:embed="rId3"/>
          <a:stretch>
            <a:fillRect/>
          </a:stretch>
        </p:blipFill>
        <p:spPr>
          <a:xfrm>
            <a:off x="4350556" y="3532411"/>
            <a:ext cx="2651990" cy="1219306"/>
          </a:xfrm>
          <a:prstGeom prst="rect">
            <a:avLst/>
          </a:prstGeom>
        </p:spPr>
      </p:pic>
    </p:spTree>
    <p:extLst>
      <p:ext uri="{BB962C8B-B14F-4D97-AF65-F5344CB8AC3E}">
        <p14:creationId xmlns:p14="http://schemas.microsoft.com/office/powerpoint/2010/main" val="1197270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80E7D-901B-46CE-8AAB-9A0C8DBA268E}"/>
              </a:ext>
            </a:extLst>
          </p:cNvPr>
          <p:cNvPicPr>
            <a:picLocks noChangeAspect="1"/>
          </p:cNvPicPr>
          <p:nvPr/>
        </p:nvPicPr>
        <p:blipFill rotWithShape="1">
          <a:blip r:embed="rId2"/>
          <a:srcRect l="82520"/>
          <a:stretch/>
        </p:blipFill>
        <p:spPr>
          <a:xfrm>
            <a:off x="-67112" y="0"/>
            <a:ext cx="12259112" cy="6858000"/>
          </a:xfrm>
          <a:prstGeom prst="rect">
            <a:avLst/>
          </a:prstGeom>
        </p:spPr>
      </p:pic>
      <p:pic>
        <p:nvPicPr>
          <p:cNvPr id="5" name="Picture 4">
            <a:extLst>
              <a:ext uri="{FF2B5EF4-FFF2-40B4-BE49-F238E27FC236}">
                <a16:creationId xmlns:a16="http://schemas.microsoft.com/office/drawing/2014/main" id="{3A716CE7-A427-4B75-B339-C988138AD569}"/>
              </a:ext>
            </a:extLst>
          </p:cNvPr>
          <p:cNvPicPr>
            <a:picLocks noChangeAspect="1"/>
          </p:cNvPicPr>
          <p:nvPr/>
        </p:nvPicPr>
        <p:blipFill>
          <a:blip r:embed="rId3"/>
          <a:stretch>
            <a:fillRect/>
          </a:stretch>
        </p:blipFill>
        <p:spPr>
          <a:xfrm>
            <a:off x="638961" y="401109"/>
            <a:ext cx="10914077" cy="6055782"/>
          </a:xfrm>
          <a:prstGeom prst="rect">
            <a:avLst/>
          </a:prstGeom>
        </p:spPr>
      </p:pic>
    </p:spTree>
    <p:extLst>
      <p:ext uri="{BB962C8B-B14F-4D97-AF65-F5344CB8AC3E}">
        <p14:creationId xmlns:p14="http://schemas.microsoft.com/office/powerpoint/2010/main" val="2275716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D3909C-ED4C-42A8-93EC-93E671B42AC9}"/>
              </a:ext>
            </a:extLst>
          </p:cNvPr>
          <p:cNvPicPr>
            <a:picLocks noChangeAspect="1"/>
          </p:cNvPicPr>
          <p:nvPr/>
        </p:nvPicPr>
        <p:blipFill rotWithShape="1">
          <a:blip r:embed="rId2"/>
          <a:srcRect l="82520"/>
          <a:stretch/>
        </p:blipFill>
        <p:spPr>
          <a:xfrm>
            <a:off x="0" y="0"/>
            <a:ext cx="6096000" cy="6858000"/>
          </a:xfrm>
          <a:prstGeom prst="rect">
            <a:avLst/>
          </a:prstGeom>
        </p:spPr>
      </p:pic>
      <p:pic>
        <p:nvPicPr>
          <p:cNvPr id="5" name="Picture 4">
            <a:extLst>
              <a:ext uri="{FF2B5EF4-FFF2-40B4-BE49-F238E27FC236}">
                <a16:creationId xmlns:a16="http://schemas.microsoft.com/office/drawing/2014/main" id="{5A302F69-1D8D-445C-92DF-F8596BD7C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9523" y="423119"/>
            <a:ext cx="5343788" cy="6011762"/>
          </a:xfrm>
          <a:prstGeom prst="rect">
            <a:avLst/>
          </a:prstGeom>
        </p:spPr>
      </p:pic>
      <p:sp>
        <p:nvSpPr>
          <p:cNvPr id="6" name="TextBox 5">
            <a:extLst>
              <a:ext uri="{FF2B5EF4-FFF2-40B4-BE49-F238E27FC236}">
                <a16:creationId xmlns:a16="http://schemas.microsoft.com/office/drawing/2014/main" id="{2C7E860E-DB5C-43D4-A356-DEEAAC3FAC32}"/>
              </a:ext>
            </a:extLst>
          </p:cNvPr>
          <p:cNvSpPr txBox="1"/>
          <p:nvPr/>
        </p:nvSpPr>
        <p:spPr>
          <a:xfrm>
            <a:off x="0" y="2644170"/>
            <a:ext cx="6096000" cy="1569660"/>
          </a:xfrm>
          <a:prstGeom prst="rect">
            <a:avLst/>
          </a:prstGeom>
          <a:noFill/>
        </p:spPr>
        <p:txBody>
          <a:bodyPr wrap="square" rtlCol="0">
            <a:spAutoFit/>
          </a:bodyPr>
          <a:lstStyle/>
          <a:p>
            <a:pPr algn="ctr"/>
            <a:r>
              <a:rPr lang="en-US" sz="4800" b="1" i="1" dirty="0">
                <a:solidFill>
                  <a:schemeClr val="bg1"/>
                </a:solidFill>
              </a:rPr>
              <a:t>REORDER POINT CALCULATION</a:t>
            </a:r>
          </a:p>
        </p:txBody>
      </p:sp>
    </p:spTree>
    <p:extLst>
      <p:ext uri="{BB962C8B-B14F-4D97-AF65-F5344CB8AC3E}">
        <p14:creationId xmlns:p14="http://schemas.microsoft.com/office/powerpoint/2010/main" val="191542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97FE10-35F8-482B-8268-F6CAD292DEA3}"/>
              </a:ext>
            </a:extLst>
          </p:cNvPr>
          <p:cNvPicPr>
            <a:picLocks noChangeAspect="1"/>
          </p:cNvPicPr>
          <p:nvPr/>
        </p:nvPicPr>
        <p:blipFill rotWithShape="1">
          <a:blip r:embed="rId2"/>
          <a:srcRect l="82520"/>
          <a:stretch/>
        </p:blipFill>
        <p:spPr>
          <a:xfrm>
            <a:off x="0" y="0"/>
            <a:ext cx="12192000" cy="6858000"/>
          </a:xfrm>
          <a:prstGeom prst="rect">
            <a:avLst/>
          </a:prstGeom>
        </p:spPr>
      </p:pic>
      <p:sp>
        <p:nvSpPr>
          <p:cNvPr id="3" name="TextBox 2">
            <a:extLst>
              <a:ext uri="{FF2B5EF4-FFF2-40B4-BE49-F238E27FC236}">
                <a16:creationId xmlns:a16="http://schemas.microsoft.com/office/drawing/2014/main" id="{6394D904-6354-48FE-9482-BFE5D2CEAB5E}"/>
              </a:ext>
            </a:extLst>
          </p:cNvPr>
          <p:cNvSpPr txBox="1"/>
          <p:nvPr/>
        </p:nvSpPr>
        <p:spPr>
          <a:xfrm>
            <a:off x="1398164" y="545284"/>
            <a:ext cx="9395671" cy="4385816"/>
          </a:xfrm>
          <a:prstGeom prst="rect">
            <a:avLst/>
          </a:prstGeom>
          <a:noFill/>
        </p:spPr>
        <p:txBody>
          <a:bodyPr wrap="square" rtlCol="0">
            <a:spAutoFit/>
          </a:bodyPr>
          <a:lstStyle/>
          <a:p>
            <a:pPr algn="ctr"/>
            <a:endParaRPr lang="en-US" sz="3600" b="1" i="1" dirty="0">
              <a:solidFill>
                <a:schemeClr val="bg1"/>
              </a:solidFill>
            </a:endParaRPr>
          </a:p>
          <a:p>
            <a:pPr algn="ctr"/>
            <a:r>
              <a:rPr lang="en-US" sz="4000" b="1" i="1" dirty="0">
                <a:solidFill>
                  <a:schemeClr val="bg1"/>
                </a:solidFill>
              </a:rPr>
              <a:t>REORDER POINT CALCULATION</a:t>
            </a:r>
          </a:p>
          <a:p>
            <a:endParaRPr lang="en-US" dirty="0">
              <a:solidFill>
                <a:schemeClr val="bg1"/>
              </a:solidFill>
            </a:endParaRPr>
          </a:p>
          <a:p>
            <a:pPr algn="just"/>
            <a:endParaRPr lang="en-US" sz="3700" dirty="0">
              <a:solidFill>
                <a:schemeClr val="bg1"/>
              </a:solidFill>
            </a:endParaRPr>
          </a:p>
          <a:p>
            <a:pPr algn="just"/>
            <a:r>
              <a:rPr lang="en-US" sz="3700" dirty="0">
                <a:solidFill>
                  <a:schemeClr val="bg1"/>
                </a:solidFill>
              </a:rPr>
              <a:t>The reorder point is a concept used to determine when to place a new order for a particular item or product to ensure that there is sufficient stock on hand before it runs out.</a:t>
            </a:r>
          </a:p>
        </p:txBody>
      </p:sp>
    </p:spTree>
    <p:extLst>
      <p:ext uri="{BB962C8B-B14F-4D97-AF65-F5344CB8AC3E}">
        <p14:creationId xmlns:p14="http://schemas.microsoft.com/office/powerpoint/2010/main" val="3890594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401B18-5997-4D19-9B5C-4A395E48836C}"/>
              </a:ext>
            </a:extLst>
          </p:cNvPr>
          <p:cNvPicPr>
            <a:picLocks noChangeAspect="1"/>
          </p:cNvPicPr>
          <p:nvPr/>
        </p:nvPicPr>
        <p:blipFill rotWithShape="1">
          <a:blip r:embed="rId2"/>
          <a:srcRect l="82520"/>
          <a:stretch/>
        </p:blipFill>
        <p:spPr>
          <a:xfrm>
            <a:off x="0" y="0"/>
            <a:ext cx="12192000" cy="6858000"/>
          </a:xfrm>
          <a:prstGeom prst="rect">
            <a:avLst/>
          </a:prstGeom>
        </p:spPr>
      </p:pic>
      <p:sp>
        <p:nvSpPr>
          <p:cNvPr id="3" name="TextBox 2">
            <a:extLst>
              <a:ext uri="{FF2B5EF4-FFF2-40B4-BE49-F238E27FC236}">
                <a16:creationId xmlns:a16="http://schemas.microsoft.com/office/drawing/2014/main" id="{3449586E-7648-4A5A-9BA2-A0BF7264C767}"/>
              </a:ext>
            </a:extLst>
          </p:cNvPr>
          <p:cNvSpPr txBox="1"/>
          <p:nvPr/>
        </p:nvSpPr>
        <p:spPr>
          <a:xfrm>
            <a:off x="1161875" y="366623"/>
            <a:ext cx="9868250" cy="6124754"/>
          </a:xfrm>
          <a:prstGeom prst="rect">
            <a:avLst/>
          </a:prstGeom>
          <a:noFill/>
        </p:spPr>
        <p:txBody>
          <a:bodyPr wrap="square" rtlCol="0">
            <a:spAutoFit/>
          </a:bodyPr>
          <a:lstStyle/>
          <a:p>
            <a:pPr algn="l"/>
            <a:r>
              <a:rPr lang="en-US" sz="2800" b="0" i="0" u="none" strike="noStrike" baseline="0" dirty="0">
                <a:solidFill>
                  <a:schemeClr val="bg1"/>
                </a:solidFill>
                <a:latin typeface="CIDFont+F5"/>
              </a:rPr>
              <a:t>To calculate reorder point, we need the following parameters:</a:t>
            </a:r>
          </a:p>
          <a:p>
            <a:pPr algn="l"/>
            <a:endParaRPr lang="en-US" sz="2800" b="0" i="0" u="none" strike="noStrike" baseline="0" dirty="0">
              <a:solidFill>
                <a:schemeClr val="bg1"/>
              </a:solidFill>
              <a:latin typeface="CIDFont+F5"/>
            </a:endParaRPr>
          </a:p>
          <a:p>
            <a:pPr algn="l"/>
            <a:r>
              <a:rPr lang="en-US" sz="2800" dirty="0">
                <a:solidFill>
                  <a:schemeClr val="bg1"/>
                </a:solidFill>
                <a:latin typeface="CIDFont+F5"/>
                <a:sym typeface="Wingdings" panose="05000000000000000000" pitchFamily="2" charset="2"/>
              </a:rPr>
              <a:t> </a:t>
            </a:r>
            <a:r>
              <a:rPr lang="en-US" sz="2800" b="1" i="0" u="none" strike="noStrike" baseline="0" dirty="0">
                <a:solidFill>
                  <a:schemeClr val="bg1"/>
                </a:solidFill>
                <a:latin typeface="CIDFont+F4"/>
              </a:rPr>
              <a:t>Average Demand per day</a:t>
            </a:r>
            <a:r>
              <a:rPr lang="en-US" sz="2800" b="1" i="0" u="none" strike="noStrike" baseline="0" dirty="0">
                <a:solidFill>
                  <a:schemeClr val="bg1"/>
                </a:solidFill>
                <a:latin typeface="CIDFont+F5"/>
              </a:rPr>
              <a:t>: </a:t>
            </a:r>
            <a:r>
              <a:rPr lang="en-US" sz="2800" b="0" i="0" u="none" strike="noStrike" baseline="0" dirty="0">
                <a:solidFill>
                  <a:schemeClr val="bg1"/>
                </a:solidFill>
                <a:latin typeface="CIDFont+F5"/>
              </a:rPr>
              <a:t>This refers to the average quantity of a product that is consumed or sold per day. </a:t>
            </a:r>
          </a:p>
          <a:p>
            <a:pPr algn="l"/>
            <a:endParaRPr lang="en-US" sz="2800" dirty="0">
              <a:solidFill>
                <a:schemeClr val="bg1"/>
              </a:solidFill>
              <a:latin typeface="CIDFont+F5"/>
            </a:endParaRPr>
          </a:p>
          <a:p>
            <a:pPr algn="l"/>
            <a:r>
              <a:rPr lang="en-US" sz="2800" dirty="0">
                <a:solidFill>
                  <a:schemeClr val="bg1"/>
                </a:solidFill>
                <a:latin typeface="CIDFont+F5"/>
                <a:sym typeface="Wingdings" panose="05000000000000000000" pitchFamily="2" charset="2"/>
              </a:rPr>
              <a:t> </a:t>
            </a:r>
            <a:r>
              <a:rPr lang="en-US" sz="2800" b="1" i="0" u="none" strike="noStrike" baseline="0" dirty="0">
                <a:solidFill>
                  <a:schemeClr val="bg1"/>
                </a:solidFill>
                <a:latin typeface="CIDFont+F4"/>
              </a:rPr>
              <a:t>Lead Time in days: </a:t>
            </a:r>
            <a:r>
              <a:rPr lang="en-US" sz="2800" b="0" i="0" u="none" strike="noStrike" baseline="0" dirty="0">
                <a:solidFill>
                  <a:schemeClr val="bg1"/>
                </a:solidFill>
                <a:latin typeface="CIDFont+F5"/>
              </a:rPr>
              <a:t>Lead time is the duration between placing an order for a product and receiving it. It includes the time taken for processing the order, manufacturing or sourcing the product, and transportation or shipping. </a:t>
            </a:r>
          </a:p>
          <a:p>
            <a:pPr algn="l"/>
            <a:endParaRPr lang="en-US" sz="2800" dirty="0">
              <a:solidFill>
                <a:schemeClr val="bg1"/>
              </a:solidFill>
              <a:latin typeface="CIDFont+F5"/>
            </a:endParaRPr>
          </a:p>
          <a:p>
            <a:pPr algn="l"/>
            <a:r>
              <a:rPr lang="en-US" sz="2800" dirty="0">
                <a:solidFill>
                  <a:schemeClr val="bg1"/>
                </a:solidFill>
                <a:latin typeface="CIDFont+F5"/>
                <a:sym typeface="Wingdings" panose="05000000000000000000" pitchFamily="2" charset="2"/>
              </a:rPr>
              <a:t> </a:t>
            </a:r>
            <a:r>
              <a:rPr lang="en-US" sz="2800" b="1" i="0" u="none" strike="noStrike" baseline="0" dirty="0">
                <a:solidFill>
                  <a:schemeClr val="bg1"/>
                </a:solidFill>
                <a:latin typeface="CIDFont+F4"/>
              </a:rPr>
              <a:t>Safety Stock: </a:t>
            </a:r>
            <a:r>
              <a:rPr lang="en-US" sz="2800" b="0" i="0" u="none" strike="noStrike" baseline="0" dirty="0">
                <a:solidFill>
                  <a:schemeClr val="bg1"/>
                </a:solidFill>
                <a:latin typeface="CIDFont+F5"/>
              </a:rPr>
              <a:t>Safety stock is an additional inventory buffer that is held to account for uncertainties in demand and lead time. Safety stock serves as a contingency to avoid stockouts and maintain customer satisfaction</a:t>
            </a:r>
            <a:endParaRPr lang="en-US" sz="2800" dirty="0">
              <a:solidFill>
                <a:schemeClr val="bg1"/>
              </a:solidFill>
            </a:endParaRPr>
          </a:p>
        </p:txBody>
      </p:sp>
    </p:spTree>
    <p:extLst>
      <p:ext uri="{BB962C8B-B14F-4D97-AF65-F5344CB8AC3E}">
        <p14:creationId xmlns:p14="http://schemas.microsoft.com/office/powerpoint/2010/main" val="1114892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75CCDD-0453-43FC-ADE8-1D72FFDAD8C0}"/>
              </a:ext>
            </a:extLst>
          </p:cNvPr>
          <p:cNvPicPr>
            <a:picLocks noChangeAspect="1"/>
          </p:cNvPicPr>
          <p:nvPr/>
        </p:nvPicPr>
        <p:blipFill rotWithShape="1">
          <a:blip r:embed="rId2"/>
          <a:srcRect l="82520"/>
          <a:stretch/>
        </p:blipFill>
        <p:spPr>
          <a:xfrm>
            <a:off x="0" y="0"/>
            <a:ext cx="12192000" cy="6858000"/>
          </a:xfrm>
          <a:prstGeom prst="rect">
            <a:avLst/>
          </a:prstGeom>
        </p:spPr>
      </p:pic>
      <p:sp>
        <p:nvSpPr>
          <p:cNvPr id="3" name="TextBox 2">
            <a:extLst>
              <a:ext uri="{FF2B5EF4-FFF2-40B4-BE49-F238E27FC236}">
                <a16:creationId xmlns:a16="http://schemas.microsoft.com/office/drawing/2014/main" id="{30791014-3D18-45AD-8DED-91F9C39D3DC4}"/>
              </a:ext>
            </a:extLst>
          </p:cNvPr>
          <p:cNvSpPr txBox="1"/>
          <p:nvPr/>
        </p:nvSpPr>
        <p:spPr>
          <a:xfrm>
            <a:off x="0" y="0"/>
            <a:ext cx="12192000" cy="3108543"/>
          </a:xfrm>
          <a:prstGeom prst="rect">
            <a:avLst/>
          </a:prstGeom>
          <a:noFill/>
        </p:spPr>
        <p:txBody>
          <a:bodyPr wrap="square" rtlCol="0">
            <a:spAutoFit/>
          </a:bodyPr>
          <a:lstStyle/>
          <a:p>
            <a:pPr algn="ctr"/>
            <a:endParaRPr lang="en-US" sz="4800" dirty="0">
              <a:solidFill>
                <a:schemeClr val="bg1"/>
              </a:solidFill>
            </a:endParaRPr>
          </a:p>
          <a:p>
            <a:pPr algn="ctr"/>
            <a:r>
              <a:rPr lang="en-US" sz="4800" dirty="0">
                <a:solidFill>
                  <a:schemeClr val="bg1"/>
                </a:solidFill>
              </a:rPr>
              <a:t>The formula for calculating reorder point is:</a:t>
            </a:r>
          </a:p>
          <a:p>
            <a:pPr algn="ctr"/>
            <a:endParaRPr lang="en-US" sz="2400" dirty="0">
              <a:solidFill>
                <a:schemeClr val="bg1"/>
              </a:solidFill>
            </a:endParaRPr>
          </a:p>
          <a:p>
            <a:pPr algn="ctr"/>
            <a:endParaRPr lang="en-US" sz="2400" dirty="0">
              <a:solidFill>
                <a:schemeClr val="bg1"/>
              </a:solidFill>
            </a:endParaRPr>
          </a:p>
          <a:p>
            <a:pPr algn="ctr"/>
            <a:endParaRPr lang="en-US" sz="2400" dirty="0">
              <a:solidFill>
                <a:schemeClr val="bg1"/>
              </a:solidFill>
            </a:endParaRPr>
          </a:p>
          <a:p>
            <a:pPr algn="ctr"/>
            <a:r>
              <a:rPr lang="en-US" sz="2800" b="0" i="0" u="none" strike="noStrike" baseline="0" dirty="0">
                <a:solidFill>
                  <a:schemeClr val="bg1"/>
                </a:solidFill>
                <a:latin typeface="CIDFont+F4"/>
              </a:rPr>
              <a:t>Reorder Point = (Average Demand per day × Lead Time in days) + Safety Stock</a:t>
            </a:r>
            <a:endParaRPr lang="en-US" sz="2800" dirty="0">
              <a:solidFill>
                <a:schemeClr val="bg1"/>
              </a:solidFill>
            </a:endParaRPr>
          </a:p>
        </p:txBody>
      </p:sp>
      <p:sp>
        <p:nvSpPr>
          <p:cNvPr id="4" name="Rectangle 3">
            <a:extLst>
              <a:ext uri="{FF2B5EF4-FFF2-40B4-BE49-F238E27FC236}">
                <a16:creationId xmlns:a16="http://schemas.microsoft.com/office/drawing/2014/main" id="{4B037B4B-2248-4781-AC8A-7722D08953D3}"/>
              </a:ext>
            </a:extLst>
          </p:cNvPr>
          <p:cNvSpPr/>
          <p:nvPr/>
        </p:nvSpPr>
        <p:spPr>
          <a:xfrm>
            <a:off x="327171" y="2382473"/>
            <a:ext cx="11551640" cy="906011"/>
          </a:xfrm>
          <a:prstGeom prst="rect">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452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849395-6261-47F2-99C1-EAE996F44814}"/>
              </a:ext>
            </a:extLst>
          </p:cNvPr>
          <p:cNvPicPr>
            <a:picLocks noChangeAspect="1"/>
          </p:cNvPicPr>
          <p:nvPr/>
        </p:nvPicPr>
        <p:blipFill rotWithShape="1">
          <a:blip r:embed="rId2"/>
          <a:srcRect l="82520"/>
          <a:stretch/>
        </p:blipFill>
        <p:spPr>
          <a:xfrm>
            <a:off x="0" y="0"/>
            <a:ext cx="12192000" cy="6858000"/>
          </a:xfrm>
          <a:prstGeom prst="rect">
            <a:avLst/>
          </a:prstGeom>
        </p:spPr>
      </p:pic>
      <p:pic>
        <p:nvPicPr>
          <p:cNvPr id="4" name="Picture 3">
            <a:extLst>
              <a:ext uri="{FF2B5EF4-FFF2-40B4-BE49-F238E27FC236}">
                <a16:creationId xmlns:a16="http://schemas.microsoft.com/office/drawing/2014/main" id="{41A55936-BB81-4DD6-A50B-F869C007F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10" y="359637"/>
            <a:ext cx="11140579" cy="6138725"/>
          </a:xfrm>
          <a:prstGeom prst="rect">
            <a:avLst/>
          </a:prstGeom>
        </p:spPr>
      </p:pic>
    </p:spTree>
    <p:extLst>
      <p:ext uri="{BB962C8B-B14F-4D97-AF65-F5344CB8AC3E}">
        <p14:creationId xmlns:p14="http://schemas.microsoft.com/office/powerpoint/2010/main" val="4046886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5E4BDA-C7BF-43D6-BAE3-825FC4023F13}"/>
              </a:ext>
            </a:extLst>
          </p:cNvPr>
          <p:cNvPicPr>
            <a:picLocks noChangeAspect="1"/>
          </p:cNvPicPr>
          <p:nvPr/>
        </p:nvPicPr>
        <p:blipFill rotWithShape="1">
          <a:blip r:embed="rId2"/>
          <a:srcRect l="82520"/>
          <a:stretch/>
        </p:blipFill>
        <p:spPr>
          <a:xfrm>
            <a:off x="0" y="0"/>
            <a:ext cx="12192000" cy="6858000"/>
          </a:xfrm>
          <a:prstGeom prst="rect">
            <a:avLst/>
          </a:prstGeom>
        </p:spPr>
      </p:pic>
      <p:sp>
        <p:nvSpPr>
          <p:cNvPr id="3" name="TextBox 2">
            <a:extLst>
              <a:ext uri="{FF2B5EF4-FFF2-40B4-BE49-F238E27FC236}">
                <a16:creationId xmlns:a16="http://schemas.microsoft.com/office/drawing/2014/main" id="{20D2871E-3D86-480B-B75F-3FD57CC766DA}"/>
              </a:ext>
            </a:extLst>
          </p:cNvPr>
          <p:cNvSpPr txBox="1"/>
          <p:nvPr/>
        </p:nvSpPr>
        <p:spPr>
          <a:xfrm>
            <a:off x="1498833" y="751344"/>
            <a:ext cx="9194334" cy="5355312"/>
          </a:xfrm>
          <a:prstGeom prst="rect">
            <a:avLst/>
          </a:prstGeom>
          <a:noFill/>
        </p:spPr>
        <p:txBody>
          <a:bodyPr wrap="square" rtlCol="0">
            <a:spAutoFit/>
          </a:bodyPr>
          <a:lstStyle/>
          <a:p>
            <a:pPr algn="ctr"/>
            <a:r>
              <a:rPr lang="en-US" sz="7200" dirty="0">
                <a:solidFill>
                  <a:schemeClr val="bg1"/>
                </a:solidFill>
              </a:rPr>
              <a:t>THANKS</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algn="ctr"/>
            <a:r>
              <a:rPr lang="en-US" sz="5400" dirty="0">
                <a:solidFill>
                  <a:schemeClr val="bg1"/>
                </a:solidFill>
              </a:rPr>
              <a:t>Do you have any questions? </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pPr algn="r"/>
            <a:endParaRPr lang="en-US" b="1" dirty="0">
              <a:solidFill>
                <a:schemeClr val="bg1"/>
              </a:solidFill>
            </a:endParaRPr>
          </a:p>
          <a:p>
            <a:pPr algn="r"/>
            <a:r>
              <a:rPr lang="en-US" b="1" dirty="0">
                <a:solidFill>
                  <a:schemeClr val="bg1"/>
                </a:solidFill>
              </a:rPr>
              <a:t>Contact:</a:t>
            </a:r>
          </a:p>
          <a:p>
            <a:pPr algn="r"/>
            <a:r>
              <a:rPr lang="en-US" i="1" dirty="0">
                <a:solidFill>
                  <a:schemeClr val="bg1"/>
                </a:solidFill>
              </a:rPr>
              <a:t>dn.20u10719@btech.nitdgp.ac.in</a:t>
            </a:r>
          </a:p>
          <a:p>
            <a:pPr algn="r"/>
            <a:endParaRPr lang="en-US" i="1"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812563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F7B1BB-1EFE-4615-938D-C9C1E904D9F5}"/>
              </a:ext>
            </a:extLst>
          </p:cNvPr>
          <p:cNvPicPr>
            <a:picLocks noChangeAspect="1"/>
          </p:cNvPicPr>
          <p:nvPr/>
        </p:nvPicPr>
        <p:blipFill rotWithShape="1">
          <a:blip r:embed="rId2"/>
          <a:srcRect l="82520"/>
          <a:stretch/>
        </p:blipFill>
        <p:spPr>
          <a:xfrm>
            <a:off x="0" y="-1"/>
            <a:ext cx="12192000" cy="6858000"/>
          </a:xfrm>
          <a:prstGeom prst="rect">
            <a:avLst/>
          </a:prstGeom>
        </p:spPr>
      </p:pic>
      <p:sp>
        <p:nvSpPr>
          <p:cNvPr id="3" name="TextBox 2">
            <a:extLst>
              <a:ext uri="{FF2B5EF4-FFF2-40B4-BE49-F238E27FC236}">
                <a16:creationId xmlns:a16="http://schemas.microsoft.com/office/drawing/2014/main" id="{4297290D-1A8D-4A5D-9D84-DF7402529E43}"/>
              </a:ext>
            </a:extLst>
          </p:cNvPr>
          <p:cNvSpPr txBox="1"/>
          <p:nvPr/>
        </p:nvSpPr>
        <p:spPr>
          <a:xfrm>
            <a:off x="584433" y="192947"/>
            <a:ext cx="11023134" cy="5386090"/>
          </a:xfrm>
          <a:prstGeom prst="rect">
            <a:avLst/>
          </a:prstGeom>
          <a:noFill/>
        </p:spPr>
        <p:txBody>
          <a:bodyPr wrap="square" rtlCol="0">
            <a:spAutoFit/>
          </a:bodyPr>
          <a:lstStyle/>
          <a:p>
            <a:pPr algn="l"/>
            <a:endParaRPr lang="en-US" dirty="0">
              <a:solidFill>
                <a:schemeClr val="bg1"/>
              </a:solidFill>
              <a:latin typeface="CIDFont+F5"/>
            </a:endParaRPr>
          </a:p>
          <a:p>
            <a:pPr algn="ctr"/>
            <a:r>
              <a:rPr lang="en-US" sz="2800" b="1" i="1" dirty="0">
                <a:solidFill>
                  <a:schemeClr val="bg1"/>
                </a:solidFill>
                <a:latin typeface="CIDFont+F5"/>
              </a:rPr>
              <a:t>ENGINEERING SHOPS AND FOUNDRY (ES&amp;F), RINL VIZAG</a:t>
            </a:r>
            <a:endParaRPr lang="en-US" sz="2800" b="1" i="1" u="none" strike="noStrike" baseline="0" dirty="0">
              <a:solidFill>
                <a:schemeClr val="bg1"/>
              </a:solidFill>
              <a:latin typeface="CIDFont+F5"/>
            </a:endParaRPr>
          </a:p>
          <a:p>
            <a:pPr algn="l"/>
            <a:endParaRPr lang="en-US" dirty="0">
              <a:solidFill>
                <a:schemeClr val="bg1"/>
              </a:solidFill>
              <a:latin typeface="CIDFont+F5"/>
            </a:endParaRPr>
          </a:p>
          <a:p>
            <a:pPr algn="l"/>
            <a:r>
              <a:rPr lang="en-US" sz="2800" b="0" i="0" u="none" strike="noStrike" baseline="0" dirty="0">
                <a:solidFill>
                  <a:schemeClr val="bg1"/>
                </a:solidFill>
                <a:latin typeface="CIDFont+F5"/>
              </a:rPr>
              <a:t>Engineering Shops &amp; Foundry department is set up to meet the requirements of spares, repair of assemblies and reclamation of various jobs of different departments.</a:t>
            </a:r>
          </a:p>
          <a:p>
            <a:pPr algn="l"/>
            <a:endParaRPr lang="en-US" sz="2800" b="0" i="0" u="none" strike="noStrike" baseline="0" dirty="0">
              <a:solidFill>
                <a:schemeClr val="bg1"/>
              </a:solidFill>
              <a:latin typeface="CIDFont+F5"/>
            </a:endParaRPr>
          </a:p>
          <a:p>
            <a:pPr algn="l"/>
            <a:r>
              <a:rPr lang="en-US" sz="2800" b="0" i="0" u="none" strike="noStrike" baseline="0" dirty="0">
                <a:solidFill>
                  <a:schemeClr val="bg1"/>
                </a:solidFill>
                <a:latin typeface="CIDFont+F5"/>
              </a:rPr>
              <a:t>This complex consists of:</a:t>
            </a:r>
          </a:p>
          <a:p>
            <a:pPr marL="285750" indent="-285750" algn="l">
              <a:buFont typeface="Wingdings" panose="05000000000000000000" pitchFamily="2" charset="2"/>
              <a:buChar char="à"/>
            </a:pPr>
            <a:r>
              <a:rPr lang="en-US" sz="2800" b="0" i="0" u="none" strike="noStrike" baseline="0" dirty="0">
                <a:solidFill>
                  <a:schemeClr val="bg1"/>
                </a:solidFill>
                <a:latin typeface="CIDFont+F5"/>
              </a:rPr>
              <a:t>Central Machine Shop (CMS)</a:t>
            </a:r>
          </a:p>
          <a:p>
            <a:pPr marL="285750" indent="-285750" algn="l">
              <a:buFont typeface="Wingdings" panose="05000000000000000000" pitchFamily="2" charset="2"/>
              <a:buChar char="à"/>
            </a:pPr>
            <a:r>
              <a:rPr lang="en-US" sz="2800" b="0" i="0" u="none" strike="noStrike" baseline="0" dirty="0">
                <a:solidFill>
                  <a:schemeClr val="bg1"/>
                </a:solidFill>
                <a:latin typeface="CIDFont+F5"/>
              </a:rPr>
              <a:t>Steel Structural Shop (SSS)</a:t>
            </a:r>
          </a:p>
          <a:p>
            <a:pPr marL="285750" indent="-285750" algn="l">
              <a:buFont typeface="Wingdings" panose="05000000000000000000" pitchFamily="2" charset="2"/>
              <a:buChar char="à"/>
            </a:pPr>
            <a:r>
              <a:rPr lang="en-US" sz="2800" b="0" i="0" u="none" strike="noStrike" baseline="0" dirty="0">
                <a:solidFill>
                  <a:schemeClr val="bg1"/>
                </a:solidFill>
                <a:latin typeface="CIDFont+F5"/>
              </a:rPr>
              <a:t>Foundry</a:t>
            </a:r>
          </a:p>
          <a:p>
            <a:pPr marL="285750" indent="-285750" algn="l">
              <a:buFont typeface="Wingdings" panose="05000000000000000000" pitchFamily="2" charset="2"/>
              <a:buChar char="à"/>
            </a:pPr>
            <a:r>
              <a:rPr lang="en-US" sz="2800" b="0" i="0" u="none" strike="noStrike" baseline="0" dirty="0">
                <a:solidFill>
                  <a:schemeClr val="bg1"/>
                </a:solidFill>
                <a:latin typeface="CIDFont+F5"/>
              </a:rPr>
              <a:t>Forge Shop (FS)</a:t>
            </a:r>
          </a:p>
          <a:p>
            <a:pPr marL="285750" indent="-285750" algn="l">
              <a:buFont typeface="Wingdings" panose="05000000000000000000" pitchFamily="2" charset="2"/>
              <a:buChar char="à"/>
            </a:pPr>
            <a:r>
              <a:rPr lang="en-US" sz="2800" b="0" i="0" u="none" strike="noStrike" baseline="0" dirty="0">
                <a:solidFill>
                  <a:schemeClr val="bg1"/>
                </a:solidFill>
                <a:latin typeface="CIDFont+F5"/>
              </a:rPr>
              <a:t>Utility Equipment Repair Shop (UERS)</a:t>
            </a:r>
            <a:endParaRPr lang="en-US" sz="2800" dirty="0">
              <a:solidFill>
                <a:schemeClr val="bg1"/>
              </a:solidFill>
            </a:endParaRPr>
          </a:p>
        </p:txBody>
      </p:sp>
      <p:pic>
        <p:nvPicPr>
          <p:cNvPr id="5" name="Picture 4">
            <a:extLst>
              <a:ext uri="{FF2B5EF4-FFF2-40B4-BE49-F238E27FC236}">
                <a16:creationId xmlns:a16="http://schemas.microsoft.com/office/drawing/2014/main" id="{2C1BD879-1AE8-4B02-B3E0-788462F87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4139" y="2478553"/>
            <a:ext cx="4143448" cy="3100484"/>
          </a:xfrm>
          <a:prstGeom prst="rect">
            <a:avLst/>
          </a:prstGeom>
        </p:spPr>
      </p:pic>
    </p:spTree>
    <p:extLst>
      <p:ext uri="{BB962C8B-B14F-4D97-AF65-F5344CB8AC3E}">
        <p14:creationId xmlns:p14="http://schemas.microsoft.com/office/powerpoint/2010/main" val="1794716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6E5E56-2029-49DC-8858-0C48024CFC32}"/>
              </a:ext>
            </a:extLst>
          </p:cNvPr>
          <p:cNvPicPr>
            <a:picLocks noChangeAspect="1"/>
          </p:cNvPicPr>
          <p:nvPr/>
        </p:nvPicPr>
        <p:blipFill rotWithShape="1">
          <a:blip r:embed="rId2"/>
          <a:srcRect l="82520"/>
          <a:stretch/>
        </p:blipFill>
        <p:spPr>
          <a:xfrm>
            <a:off x="6096000" y="0"/>
            <a:ext cx="6096000" cy="6858000"/>
          </a:xfrm>
          <a:prstGeom prst="rect">
            <a:avLst/>
          </a:prstGeom>
        </p:spPr>
      </p:pic>
      <p:pic>
        <p:nvPicPr>
          <p:cNvPr id="6" name="Picture 5">
            <a:extLst>
              <a:ext uri="{FF2B5EF4-FFF2-40B4-BE49-F238E27FC236}">
                <a16:creationId xmlns:a16="http://schemas.microsoft.com/office/drawing/2014/main" id="{46F0FB95-6F4D-4AE1-8E91-95B2BE4AAA0B}"/>
              </a:ext>
            </a:extLst>
          </p:cNvPr>
          <p:cNvPicPr>
            <a:picLocks noChangeAspect="1"/>
          </p:cNvPicPr>
          <p:nvPr/>
        </p:nvPicPr>
        <p:blipFill rotWithShape="1">
          <a:blip r:embed="rId3">
            <a:extLst>
              <a:ext uri="{28A0092B-C50C-407E-A947-70E740481C1C}">
                <a14:useLocalDpi xmlns:a14="http://schemas.microsoft.com/office/drawing/2010/main" val="0"/>
              </a:ext>
            </a:extLst>
          </a:blip>
          <a:srcRect l="3180" r="7931"/>
          <a:stretch/>
        </p:blipFill>
        <p:spPr>
          <a:xfrm>
            <a:off x="438090" y="484464"/>
            <a:ext cx="5234731" cy="5889072"/>
          </a:xfrm>
          <a:prstGeom prst="rect">
            <a:avLst/>
          </a:prstGeom>
        </p:spPr>
      </p:pic>
      <p:sp>
        <p:nvSpPr>
          <p:cNvPr id="7" name="TextBox 6">
            <a:extLst>
              <a:ext uri="{FF2B5EF4-FFF2-40B4-BE49-F238E27FC236}">
                <a16:creationId xmlns:a16="http://schemas.microsoft.com/office/drawing/2014/main" id="{53D3BBBD-C860-45B2-A95C-6D9190881B52}"/>
              </a:ext>
            </a:extLst>
          </p:cNvPr>
          <p:cNvSpPr txBox="1"/>
          <p:nvPr/>
        </p:nvSpPr>
        <p:spPr>
          <a:xfrm>
            <a:off x="6583959" y="689788"/>
            <a:ext cx="5120081" cy="5478423"/>
          </a:xfrm>
          <a:prstGeom prst="rect">
            <a:avLst/>
          </a:prstGeom>
          <a:noFill/>
        </p:spPr>
        <p:txBody>
          <a:bodyPr wrap="square" rtlCol="0">
            <a:spAutoFit/>
          </a:bodyPr>
          <a:lstStyle/>
          <a:p>
            <a:pPr algn="ctr"/>
            <a:r>
              <a:rPr lang="en-US" sz="3600" dirty="0">
                <a:solidFill>
                  <a:schemeClr val="bg1"/>
                </a:solidFill>
              </a:rPr>
              <a:t>Main problems faced by the foundry inventory:</a:t>
            </a:r>
          </a:p>
          <a:p>
            <a:endParaRPr lang="en-US" sz="3600" dirty="0">
              <a:solidFill>
                <a:schemeClr val="bg1"/>
              </a:solidFill>
            </a:endParaRPr>
          </a:p>
          <a:p>
            <a:pPr marL="742950" lvl="1" indent="-285750">
              <a:buFont typeface="Wingdings" panose="05000000000000000000" pitchFamily="2" charset="2"/>
              <a:buChar char="à"/>
            </a:pPr>
            <a:r>
              <a:rPr lang="en-US" sz="3200" dirty="0">
                <a:solidFill>
                  <a:schemeClr val="bg1"/>
                </a:solidFill>
                <a:sym typeface="Wingdings" panose="05000000000000000000" pitchFamily="2" charset="2"/>
              </a:rPr>
              <a:t>Shortages</a:t>
            </a:r>
          </a:p>
          <a:p>
            <a:pPr marL="742950" lvl="1" indent="-285750">
              <a:buFont typeface="Wingdings" panose="05000000000000000000" pitchFamily="2" charset="2"/>
              <a:buChar char="à"/>
            </a:pPr>
            <a:endParaRPr lang="en-US" sz="3200" dirty="0">
              <a:solidFill>
                <a:schemeClr val="bg1"/>
              </a:solidFill>
              <a:sym typeface="Wingdings" panose="05000000000000000000" pitchFamily="2" charset="2"/>
            </a:endParaRPr>
          </a:p>
          <a:p>
            <a:pPr marL="742950" lvl="1" indent="-285750">
              <a:buFont typeface="Wingdings" panose="05000000000000000000" pitchFamily="2" charset="2"/>
              <a:buChar char="à"/>
            </a:pPr>
            <a:r>
              <a:rPr lang="en-US" sz="3200" dirty="0">
                <a:solidFill>
                  <a:schemeClr val="bg1"/>
                </a:solidFill>
                <a:sym typeface="Wingdings" panose="05000000000000000000" pitchFamily="2" charset="2"/>
              </a:rPr>
              <a:t>Overstocking</a:t>
            </a:r>
          </a:p>
          <a:p>
            <a:pPr marL="742950" lvl="1" indent="-285750">
              <a:buFont typeface="Wingdings" panose="05000000000000000000" pitchFamily="2" charset="2"/>
              <a:buChar char="à"/>
            </a:pPr>
            <a:endParaRPr lang="en-US" sz="3200" dirty="0">
              <a:solidFill>
                <a:schemeClr val="bg1"/>
              </a:solidFill>
              <a:sym typeface="Wingdings" panose="05000000000000000000" pitchFamily="2" charset="2"/>
            </a:endParaRPr>
          </a:p>
          <a:p>
            <a:pPr marL="742950" lvl="1" indent="-285750">
              <a:buFont typeface="Wingdings" panose="05000000000000000000" pitchFamily="2" charset="2"/>
              <a:buChar char="à"/>
            </a:pPr>
            <a:r>
              <a:rPr lang="en-US" sz="3200" dirty="0">
                <a:solidFill>
                  <a:schemeClr val="bg1"/>
                </a:solidFill>
                <a:sym typeface="Wingdings" panose="05000000000000000000" pitchFamily="2" charset="2"/>
              </a:rPr>
              <a:t>Delays</a:t>
            </a:r>
          </a:p>
          <a:p>
            <a:pPr marL="742950" lvl="1" indent="-285750">
              <a:buFont typeface="Wingdings" panose="05000000000000000000" pitchFamily="2" charset="2"/>
              <a:buChar char="à"/>
            </a:pPr>
            <a:endParaRPr lang="en-US" sz="3200" dirty="0">
              <a:solidFill>
                <a:schemeClr val="bg1"/>
              </a:solidFill>
              <a:sym typeface="Wingdings" panose="05000000000000000000" pitchFamily="2" charset="2"/>
            </a:endParaRPr>
          </a:p>
          <a:p>
            <a:pPr marL="742950" lvl="1" indent="-285750">
              <a:buFont typeface="Wingdings" panose="05000000000000000000" pitchFamily="2" charset="2"/>
              <a:buChar char="à"/>
            </a:pPr>
            <a:r>
              <a:rPr lang="en-US" sz="3200" dirty="0">
                <a:solidFill>
                  <a:schemeClr val="bg1"/>
                </a:solidFill>
                <a:sym typeface="Wingdings" panose="05000000000000000000" pitchFamily="2" charset="2"/>
              </a:rPr>
              <a:t>Inaccurate pricing</a:t>
            </a:r>
          </a:p>
          <a:p>
            <a:pPr marL="285750" indent="-285750">
              <a:buFont typeface="Wingdings" panose="05000000000000000000" pitchFamily="2" charset="2"/>
              <a:buChar char="à"/>
            </a:pPr>
            <a:endParaRPr lang="en-US" dirty="0">
              <a:solidFill>
                <a:schemeClr val="bg1"/>
              </a:solidFill>
              <a:sym typeface="Wingdings" panose="05000000000000000000" pitchFamily="2" charset="2"/>
            </a:endParaRPr>
          </a:p>
        </p:txBody>
      </p:sp>
    </p:spTree>
    <p:extLst>
      <p:ext uri="{BB962C8B-B14F-4D97-AF65-F5344CB8AC3E}">
        <p14:creationId xmlns:p14="http://schemas.microsoft.com/office/powerpoint/2010/main" val="4204440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922537-DFFD-4F83-BD0E-F1C5EEFA4DDA}"/>
              </a:ext>
            </a:extLst>
          </p:cNvPr>
          <p:cNvPicPr>
            <a:picLocks noChangeAspect="1"/>
          </p:cNvPicPr>
          <p:nvPr/>
        </p:nvPicPr>
        <p:blipFill rotWithShape="1">
          <a:blip r:embed="rId2"/>
          <a:srcRect l="82520"/>
          <a:stretch/>
        </p:blipFill>
        <p:spPr>
          <a:xfrm>
            <a:off x="0" y="0"/>
            <a:ext cx="6096000" cy="6858000"/>
          </a:xfrm>
          <a:prstGeom prst="rect">
            <a:avLst/>
          </a:prstGeom>
        </p:spPr>
      </p:pic>
      <p:sp>
        <p:nvSpPr>
          <p:cNvPr id="5" name="TextBox 4">
            <a:extLst>
              <a:ext uri="{FF2B5EF4-FFF2-40B4-BE49-F238E27FC236}">
                <a16:creationId xmlns:a16="http://schemas.microsoft.com/office/drawing/2014/main" id="{B77298E4-1EDD-441F-8209-4957608DF8CE}"/>
              </a:ext>
            </a:extLst>
          </p:cNvPr>
          <p:cNvSpPr txBox="1"/>
          <p:nvPr/>
        </p:nvSpPr>
        <p:spPr>
          <a:xfrm>
            <a:off x="3047301" y="476442"/>
            <a:ext cx="6094602" cy="369332"/>
          </a:xfrm>
          <a:prstGeom prst="rect">
            <a:avLst/>
          </a:prstGeom>
          <a:noFill/>
        </p:spPr>
        <p:txBody>
          <a:bodyPr wrap="square">
            <a:spAutoFit/>
          </a:bodyPr>
          <a:lstStyle/>
          <a:p>
            <a:endParaRPr lang="en-US" dirty="0"/>
          </a:p>
        </p:txBody>
      </p:sp>
      <p:pic>
        <p:nvPicPr>
          <p:cNvPr id="9" name="Picture 8">
            <a:extLst>
              <a:ext uri="{FF2B5EF4-FFF2-40B4-BE49-F238E27FC236}">
                <a16:creationId xmlns:a16="http://schemas.microsoft.com/office/drawing/2014/main" id="{6D42756E-38AB-4F80-BBF9-51273E3FD42C}"/>
              </a:ext>
            </a:extLst>
          </p:cNvPr>
          <p:cNvPicPr>
            <a:picLocks noChangeAspect="1"/>
          </p:cNvPicPr>
          <p:nvPr/>
        </p:nvPicPr>
        <p:blipFill rotWithShape="1">
          <a:blip r:embed="rId3">
            <a:extLst>
              <a:ext uri="{28A0092B-C50C-407E-A947-70E740481C1C}">
                <a14:useLocalDpi xmlns:a14="http://schemas.microsoft.com/office/drawing/2010/main" val="0"/>
              </a:ext>
            </a:extLst>
          </a:blip>
          <a:srcRect b="10022"/>
          <a:stretch/>
        </p:blipFill>
        <p:spPr>
          <a:xfrm>
            <a:off x="6518176" y="476442"/>
            <a:ext cx="5247454" cy="5903385"/>
          </a:xfrm>
          <a:prstGeom prst="rect">
            <a:avLst/>
          </a:prstGeom>
        </p:spPr>
      </p:pic>
      <p:sp>
        <p:nvSpPr>
          <p:cNvPr id="10" name="TextBox 9">
            <a:extLst>
              <a:ext uri="{FF2B5EF4-FFF2-40B4-BE49-F238E27FC236}">
                <a16:creationId xmlns:a16="http://schemas.microsoft.com/office/drawing/2014/main" id="{5B087568-DDDD-4F35-B1A6-790BBC68F0F4}"/>
              </a:ext>
            </a:extLst>
          </p:cNvPr>
          <p:cNvSpPr txBox="1"/>
          <p:nvPr/>
        </p:nvSpPr>
        <p:spPr>
          <a:xfrm>
            <a:off x="0" y="1442975"/>
            <a:ext cx="6094602" cy="3970318"/>
          </a:xfrm>
          <a:prstGeom prst="rect">
            <a:avLst/>
          </a:prstGeom>
          <a:noFill/>
        </p:spPr>
        <p:txBody>
          <a:bodyPr wrap="square" rtlCol="0">
            <a:spAutoFit/>
          </a:bodyPr>
          <a:lstStyle/>
          <a:p>
            <a:pPr algn="ctr"/>
            <a:r>
              <a:rPr lang="en-US" sz="3600" dirty="0">
                <a:solidFill>
                  <a:schemeClr val="bg1"/>
                </a:solidFill>
              </a:rPr>
              <a:t>OPTIMIZING INVENTORY MANAGEMENT IN FOUNDRY:</a:t>
            </a:r>
          </a:p>
          <a:p>
            <a:pPr algn="ctr"/>
            <a:endParaRPr lang="en-US" sz="3600" dirty="0">
              <a:solidFill>
                <a:schemeClr val="bg1"/>
              </a:solidFill>
            </a:endParaRPr>
          </a:p>
          <a:p>
            <a:pPr lvl="1"/>
            <a:r>
              <a:rPr lang="en-US" sz="3600" dirty="0">
                <a:solidFill>
                  <a:schemeClr val="bg1"/>
                </a:solidFill>
              </a:rPr>
              <a:t> 3 Routes taken:</a:t>
            </a:r>
          </a:p>
          <a:p>
            <a:pPr marL="742950" lvl="1" indent="-285750">
              <a:buFont typeface="Wingdings" panose="05000000000000000000" pitchFamily="2" charset="2"/>
              <a:buChar char="à"/>
            </a:pPr>
            <a:r>
              <a:rPr lang="en-US" sz="3600" dirty="0">
                <a:solidFill>
                  <a:schemeClr val="bg1"/>
                </a:solidFill>
                <a:sym typeface="Wingdings" panose="05000000000000000000" pitchFamily="2" charset="2"/>
              </a:rPr>
              <a:t>ABC Analysis</a:t>
            </a:r>
          </a:p>
          <a:p>
            <a:pPr marL="742950" lvl="1" indent="-285750">
              <a:buFont typeface="Wingdings" panose="05000000000000000000" pitchFamily="2" charset="2"/>
              <a:buChar char="à"/>
            </a:pPr>
            <a:r>
              <a:rPr lang="en-US" sz="3600" dirty="0">
                <a:solidFill>
                  <a:schemeClr val="bg1"/>
                </a:solidFill>
                <a:sym typeface="Wingdings" panose="05000000000000000000" pitchFamily="2" charset="2"/>
              </a:rPr>
              <a:t>EOQ Calculation</a:t>
            </a:r>
          </a:p>
          <a:p>
            <a:pPr marL="742950" lvl="1" indent="-285750">
              <a:buFont typeface="Wingdings" panose="05000000000000000000" pitchFamily="2" charset="2"/>
              <a:buChar char="à"/>
            </a:pPr>
            <a:r>
              <a:rPr lang="en-US" sz="3600" dirty="0">
                <a:solidFill>
                  <a:schemeClr val="bg1"/>
                </a:solidFill>
                <a:sym typeface="Wingdings" panose="05000000000000000000" pitchFamily="2" charset="2"/>
              </a:rPr>
              <a:t>Reorder Point Calculation</a:t>
            </a:r>
            <a:endParaRPr lang="en-US" sz="3600" dirty="0">
              <a:solidFill>
                <a:schemeClr val="bg1"/>
              </a:solidFill>
            </a:endParaRPr>
          </a:p>
        </p:txBody>
      </p:sp>
    </p:spTree>
    <p:extLst>
      <p:ext uri="{BB962C8B-B14F-4D97-AF65-F5344CB8AC3E}">
        <p14:creationId xmlns:p14="http://schemas.microsoft.com/office/powerpoint/2010/main" val="242194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D3909C-ED4C-42A8-93EC-93E671B42AC9}"/>
              </a:ext>
            </a:extLst>
          </p:cNvPr>
          <p:cNvPicPr>
            <a:picLocks noChangeAspect="1"/>
          </p:cNvPicPr>
          <p:nvPr/>
        </p:nvPicPr>
        <p:blipFill rotWithShape="1">
          <a:blip r:embed="rId2"/>
          <a:srcRect l="82520"/>
          <a:stretch/>
        </p:blipFill>
        <p:spPr>
          <a:xfrm>
            <a:off x="6096000" y="-1"/>
            <a:ext cx="6096000" cy="6858000"/>
          </a:xfrm>
          <a:prstGeom prst="rect">
            <a:avLst/>
          </a:prstGeom>
        </p:spPr>
      </p:pic>
      <p:pic>
        <p:nvPicPr>
          <p:cNvPr id="4" name="Picture 3">
            <a:extLst>
              <a:ext uri="{FF2B5EF4-FFF2-40B4-BE49-F238E27FC236}">
                <a16:creationId xmlns:a16="http://schemas.microsoft.com/office/drawing/2014/main" id="{CEEA1E24-7A7A-4BE0-9744-FACC31E2A769}"/>
              </a:ext>
            </a:extLst>
          </p:cNvPr>
          <p:cNvPicPr>
            <a:picLocks noChangeAspect="1"/>
          </p:cNvPicPr>
          <p:nvPr/>
        </p:nvPicPr>
        <p:blipFill rotWithShape="1">
          <a:blip r:embed="rId3">
            <a:extLst>
              <a:ext uri="{28A0092B-C50C-407E-A947-70E740481C1C}">
                <a14:useLocalDpi xmlns:a14="http://schemas.microsoft.com/office/drawing/2010/main" val="0"/>
              </a:ext>
            </a:extLst>
          </a:blip>
          <a:srcRect t="6975" b="20852"/>
          <a:stretch/>
        </p:blipFill>
        <p:spPr>
          <a:xfrm>
            <a:off x="453937" y="509630"/>
            <a:ext cx="5189990" cy="5838739"/>
          </a:xfrm>
          <a:prstGeom prst="rect">
            <a:avLst/>
          </a:prstGeom>
        </p:spPr>
      </p:pic>
      <p:pic>
        <p:nvPicPr>
          <p:cNvPr id="5" name="Picture 4">
            <a:extLst>
              <a:ext uri="{FF2B5EF4-FFF2-40B4-BE49-F238E27FC236}">
                <a16:creationId xmlns:a16="http://schemas.microsoft.com/office/drawing/2014/main" id="{30BC50CE-988E-4A83-91B4-1C8501DB39E0}"/>
              </a:ext>
            </a:extLst>
          </p:cNvPr>
          <p:cNvPicPr>
            <a:picLocks noChangeAspect="1"/>
          </p:cNvPicPr>
          <p:nvPr/>
        </p:nvPicPr>
        <p:blipFill rotWithShape="1">
          <a:blip r:embed="rId4">
            <a:extLst>
              <a:ext uri="{28A0092B-C50C-407E-A947-70E740481C1C}">
                <a14:useLocalDpi xmlns:a14="http://schemas.microsoft.com/office/drawing/2010/main" val="0"/>
              </a:ext>
            </a:extLst>
          </a:blip>
          <a:srcRect l="6384" r="9380"/>
          <a:stretch/>
        </p:blipFill>
        <p:spPr>
          <a:xfrm>
            <a:off x="453938" y="509630"/>
            <a:ext cx="5189990" cy="5838739"/>
          </a:xfrm>
          <a:prstGeom prst="rect">
            <a:avLst/>
          </a:prstGeom>
        </p:spPr>
      </p:pic>
      <p:sp>
        <p:nvSpPr>
          <p:cNvPr id="6" name="TextBox 5">
            <a:extLst>
              <a:ext uri="{FF2B5EF4-FFF2-40B4-BE49-F238E27FC236}">
                <a16:creationId xmlns:a16="http://schemas.microsoft.com/office/drawing/2014/main" id="{461867A3-0A5E-43C7-BE2D-B5F32C579565}"/>
              </a:ext>
            </a:extLst>
          </p:cNvPr>
          <p:cNvSpPr txBox="1"/>
          <p:nvPr/>
        </p:nvSpPr>
        <p:spPr>
          <a:xfrm>
            <a:off x="6096000" y="2921167"/>
            <a:ext cx="6096000" cy="1015663"/>
          </a:xfrm>
          <a:prstGeom prst="rect">
            <a:avLst/>
          </a:prstGeom>
          <a:noFill/>
        </p:spPr>
        <p:txBody>
          <a:bodyPr wrap="square" rtlCol="0">
            <a:spAutoFit/>
          </a:bodyPr>
          <a:lstStyle/>
          <a:p>
            <a:pPr algn="ctr"/>
            <a:r>
              <a:rPr lang="en-US" sz="6000" b="1" i="1" dirty="0">
                <a:solidFill>
                  <a:schemeClr val="bg1"/>
                </a:solidFill>
              </a:rPr>
              <a:t>ABC ANALYSIS</a:t>
            </a:r>
          </a:p>
        </p:txBody>
      </p:sp>
    </p:spTree>
    <p:extLst>
      <p:ext uri="{BB962C8B-B14F-4D97-AF65-F5344CB8AC3E}">
        <p14:creationId xmlns:p14="http://schemas.microsoft.com/office/powerpoint/2010/main" val="376249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08C54D5-60EB-4690-BC0A-E912BD2DBF39}"/>
              </a:ext>
            </a:extLst>
          </p:cNvPr>
          <p:cNvPicPr>
            <a:picLocks noChangeAspect="1"/>
          </p:cNvPicPr>
          <p:nvPr/>
        </p:nvPicPr>
        <p:blipFill rotWithShape="1">
          <a:blip r:embed="rId2"/>
          <a:srcRect l="82532"/>
          <a:stretch/>
        </p:blipFill>
        <p:spPr>
          <a:xfrm>
            <a:off x="-29362" y="0"/>
            <a:ext cx="12250723" cy="6858000"/>
          </a:xfrm>
          <a:prstGeom prst="rect">
            <a:avLst/>
          </a:prstGeom>
        </p:spPr>
      </p:pic>
      <p:sp>
        <p:nvSpPr>
          <p:cNvPr id="4" name="TextBox 3">
            <a:extLst>
              <a:ext uri="{FF2B5EF4-FFF2-40B4-BE49-F238E27FC236}">
                <a16:creationId xmlns:a16="http://schemas.microsoft.com/office/drawing/2014/main" id="{D6252951-30CE-48EE-8F38-987E96095022}"/>
              </a:ext>
            </a:extLst>
          </p:cNvPr>
          <p:cNvSpPr txBox="1"/>
          <p:nvPr/>
        </p:nvSpPr>
        <p:spPr>
          <a:xfrm>
            <a:off x="532700" y="0"/>
            <a:ext cx="11126598" cy="6632585"/>
          </a:xfrm>
          <a:prstGeom prst="rect">
            <a:avLst/>
          </a:prstGeom>
          <a:noFill/>
        </p:spPr>
        <p:txBody>
          <a:bodyPr wrap="square" rtlCol="0">
            <a:spAutoFit/>
          </a:bodyPr>
          <a:lstStyle/>
          <a:p>
            <a:pPr algn="ctr"/>
            <a:endParaRPr lang="en-US" sz="1600" b="1" i="1" u="none" strike="noStrike" baseline="0" dirty="0">
              <a:solidFill>
                <a:schemeClr val="bg1"/>
              </a:solidFill>
              <a:latin typeface="CIDFont+F5"/>
            </a:endParaRPr>
          </a:p>
          <a:p>
            <a:pPr algn="ctr"/>
            <a:r>
              <a:rPr lang="en-US" sz="4000" b="1" i="1" u="none" strike="noStrike" baseline="0" dirty="0">
                <a:solidFill>
                  <a:schemeClr val="bg1"/>
                </a:solidFill>
                <a:latin typeface="CIDFont+F5"/>
              </a:rPr>
              <a:t>ABC ANALYSIS:</a:t>
            </a:r>
          </a:p>
          <a:p>
            <a:pPr algn="l"/>
            <a:endParaRPr lang="en-US" dirty="0">
              <a:solidFill>
                <a:schemeClr val="bg1"/>
              </a:solidFill>
              <a:latin typeface="CIDFont+F5"/>
            </a:endParaRPr>
          </a:p>
          <a:p>
            <a:pPr algn="l"/>
            <a:r>
              <a:rPr lang="en-US" sz="2700" b="0" i="0" u="none" strike="noStrike" baseline="0" dirty="0">
                <a:solidFill>
                  <a:schemeClr val="bg1"/>
                </a:solidFill>
                <a:latin typeface="CIDFont+F5"/>
              </a:rPr>
              <a:t>Used to identify the items that have the most significant impact on costs or sales</a:t>
            </a:r>
          </a:p>
          <a:p>
            <a:pPr algn="l"/>
            <a:endParaRPr lang="en-US" sz="2700" dirty="0">
              <a:solidFill>
                <a:schemeClr val="bg1"/>
              </a:solidFill>
              <a:latin typeface="CIDFont+F5"/>
            </a:endParaRPr>
          </a:p>
          <a:p>
            <a:pPr algn="l"/>
            <a:r>
              <a:rPr lang="en-US" sz="2700" b="1" i="1" dirty="0">
                <a:solidFill>
                  <a:schemeClr val="bg1"/>
                </a:solidFill>
                <a:latin typeface="CIDFont+F5"/>
              </a:rPr>
              <a:t>Steps:</a:t>
            </a:r>
          </a:p>
          <a:p>
            <a:pPr marL="342900" indent="-342900" algn="l">
              <a:buFont typeface="Wingdings" panose="05000000000000000000" pitchFamily="2" charset="2"/>
              <a:buChar char="à"/>
            </a:pPr>
            <a:r>
              <a:rPr lang="en-US" sz="2700" dirty="0">
                <a:solidFill>
                  <a:schemeClr val="bg1"/>
                </a:solidFill>
              </a:rPr>
              <a:t>Calculate the annual usage value for each item </a:t>
            </a:r>
          </a:p>
          <a:p>
            <a:pPr algn="l"/>
            <a:r>
              <a:rPr lang="en-US" sz="2700" dirty="0">
                <a:solidFill>
                  <a:schemeClr val="bg1"/>
                </a:solidFill>
              </a:rPr>
              <a:t>     (annual usage value = annual usage in units * price per unit)</a:t>
            </a:r>
          </a:p>
          <a:p>
            <a:pPr algn="l"/>
            <a:endParaRPr lang="en-US" sz="2700" dirty="0">
              <a:solidFill>
                <a:schemeClr val="bg1"/>
              </a:solidFill>
            </a:endParaRPr>
          </a:p>
          <a:p>
            <a:pPr algn="l"/>
            <a:r>
              <a:rPr lang="en-US" sz="2700" dirty="0">
                <a:solidFill>
                  <a:schemeClr val="bg1"/>
                </a:solidFill>
                <a:sym typeface="Wingdings" panose="05000000000000000000" pitchFamily="2" charset="2"/>
              </a:rPr>
              <a:t> </a:t>
            </a:r>
            <a:r>
              <a:rPr lang="en-US" sz="2700" dirty="0">
                <a:solidFill>
                  <a:schemeClr val="bg1"/>
                </a:solidFill>
              </a:rPr>
              <a:t>After determining the annual usage value for each item, the items are ranked in descending order based on this value</a:t>
            </a:r>
          </a:p>
          <a:p>
            <a:pPr algn="l"/>
            <a:endParaRPr lang="en-US" sz="2700" dirty="0">
              <a:solidFill>
                <a:schemeClr val="bg1"/>
              </a:solidFill>
            </a:endParaRPr>
          </a:p>
          <a:p>
            <a:pPr algn="l"/>
            <a:r>
              <a:rPr lang="en-US" sz="2700" dirty="0">
                <a:solidFill>
                  <a:schemeClr val="bg1"/>
                </a:solidFill>
                <a:sym typeface="Wingdings" panose="05000000000000000000" pitchFamily="2" charset="2"/>
              </a:rPr>
              <a:t> </a:t>
            </a:r>
            <a:r>
              <a:rPr lang="en-US" sz="2700" dirty="0">
                <a:solidFill>
                  <a:schemeClr val="bg1"/>
                </a:solidFill>
              </a:rPr>
              <a:t>Category A comprises the top 20% of items</a:t>
            </a:r>
          </a:p>
          <a:p>
            <a:pPr algn="l"/>
            <a:r>
              <a:rPr lang="en-US" sz="2700" dirty="0">
                <a:solidFill>
                  <a:schemeClr val="bg1"/>
                </a:solidFill>
                <a:sym typeface="Wingdings" panose="05000000000000000000" pitchFamily="2" charset="2"/>
              </a:rPr>
              <a:t> </a:t>
            </a:r>
            <a:r>
              <a:rPr lang="en-US" sz="2700" dirty="0">
                <a:solidFill>
                  <a:schemeClr val="bg1"/>
                </a:solidFill>
              </a:rPr>
              <a:t>Category B includes the subsequent 30% of items</a:t>
            </a:r>
          </a:p>
          <a:p>
            <a:pPr algn="l"/>
            <a:r>
              <a:rPr lang="en-US" sz="2700" dirty="0">
                <a:solidFill>
                  <a:schemeClr val="bg1"/>
                </a:solidFill>
                <a:sym typeface="Wingdings" panose="05000000000000000000" pitchFamily="2" charset="2"/>
              </a:rPr>
              <a:t> </a:t>
            </a:r>
            <a:r>
              <a:rPr lang="en-US" sz="2700" dirty="0">
                <a:solidFill>
                  <a:schemeClr val="bg1"/>
                </a:solidFill>
              </a:rPr>
              <a:t>Category C encompasses the remaining 50% of items</a:t>
            </a:r>
          </a:p>
        </p:txBody>
      </p:sp>
    </p:spTree>
    <p:extLst>
      <p:ext uri="{BB962C8B-B14F-4D97-AF65-F5344CB8AC3E}">
        <p14:creationId xmlns:p14="http://schemas.microsoft.com/office/powerpoint/2010/main" val="1225627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95FF32-D02D-4A24-A9ED-B6DAEDB10A54}"/>
              </a:ext>
            </a:extLst>
          </p:cNvPr>
          <p:cNvPicPr>
            <a:picLocks noChangeAspect="1"/>
          </p:cNvPicPr>
          <p:nvPr/>
        </p:nvPicPr>
        <p:blipFill rotWithShape="1">
          <a:blip r:embed="rId2"/>
          <a:srcRect l="82532"/>
          <a:stretch/>
        </p:blipFill>
        <p:spPr>
          <a:xfrm>
            <a:off x="-29362" y="0"/>
            <a:ext cx="12250723" cy="6858000"/>
          </a:xfrm>
          <a:prstGeom prst="rect">
            <a:avLst/>
          </a:prstGeom>
        </p:spPr>
      </p:pic>
      <p:graphicFrame>
        <p:nvGraphicFramePr>
          <p:cNvPr id="6" name="Table 5">
            <a:extLst>
              <a:ext uri="{FF2B5EF4-FFF2-40B4-BE49-F238E27FC236}">
                <a16:creationId xmlns:a16="http://schemas.microsoft.com/office/drawing/2014/main" id="{4513B39A-F4B9-4684-B517-0B458AF02969}"/>
              </a:ext>
            </a:extLst>
          </p:cNvPr>
          <p:cNvGraphicFramePr>
            <a:graphicFrameLocks noGrp="1"/>
          </p:cNvGraphicFramePr>
          <p:nvPr>
            <p:extLst>
              <p:ext uri="{D42A27DB-BD31-4B8C-83A1-F6EECF244321}">
                <p14:modId xmlns:p14="http://schemas.microsoft.com/office/powerpoint/2010/main" val="3518378085"/>
              </p:ext>
            </p:extLst>
          </p:nvPr>
        </p:nvGraphicFramePr>
        <p:xfrm>
          <a:off x="411989" y="1106522"/>
          <a:ext cx="8438397" cy="5322542"/>
        </p:xfrm>
        <a:graphic>
          <a:graphicData uri="http://schemas.openxmlformats.org/drawingml/2006/table">
            <a:tbl>
              <a:tblPr/>
              <a:tblGrid>
                <a:gridCol w="1004803">
                  <a:extLst>
                    <a:ext uri="{9D8B030D-6E8A-4147-A177-3AD203B41FA5}">
                      <a16:colId xmlns:a16="http://schemas.microsoft.com/office/drawing/2014/main" val="14244094"/>
                    </a:ext>
                  </a:extLst>
                </a:gridCol>
                <a:gridCol w="1402538">
                  <a:extLst>
                    <a:ext uri="{9D8B030D-6E8A-4147-A177-3AD203B41FA5}">
                      <a16:colId xmlns:a16="http://schemas.microsoft.com/office/drawing/2014/main" val="2296106014"/>
                    </a:ext>
                  </a:extLst>
                </a:gridCol>
                <a:gridCol w="2219422">
                  <a:extLst>
                    <a:ext uri="{9D8B030D-6E8A-4147-A177-3AD203B41FA5}">
                      <a16:colId xmlns:a16="http://schemas.microsoft.com/office/drawing/2014/main" val="2618388802"/>
                    </a:ext>
                  </a:extLst>
                </a:gridCol>
                <a:gridCol w="1426129">
                  <a:extLst>
                    <a:ext uri="{9D8B030D-6E8A-4147-A177-3AD203B41FA5}">
                      <a16:colId xmlns:a16="http://schemas.microsoft.com/office/drawing/2014/main" val="1838717130"/>
                    </a:ext>
                  </a:extLst>
                </a:gridCol>
                <a:gridCol w="2385505">
                  <a:extLst>
                    <a:ext uri="{9D8B030D-6E8A-4147-A177-3AD203B41FA5}">
                      <a16:colId xmlns:a16="http://schemas.microsoft.com/office/drawing/2014/main" val="3599027226"/>
                    </a:ext>
                  </a:extLst>
                </a:gridCol>
              </a:tblGrid>
              <a:tr h="840402">
                <a:tc>
                  <a:txBody>
                    <a:bodyPr/>
                    <a:lstStyle/>
                    <a:p>
                      <a:pPr algn="ctr" fontAlgn="b"/>
                      <a:r>
                        <a:rPr lang="en-US" sz="2000" b="0" i="0" u="none" strike="noStrike" dirty="0">
                          <a:solidFill>
                            <a:schemeClr val="bg1"/>
                          </a:solidFill>
                          <a:effectLst/>
                          <a:latin typeface="Calibri" panose="020F0502020204030204" pitchFamily="34" charset="0"/>
                        </a:rPr>
                        <a:t>Sl. No.:</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Item Name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Units used annually </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Price per unit</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Annuage usage value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3056150640"/>
                  </a:ext>
                </a:extLst>
              </a:tr>
              <a:tr h="448214">
                <a:tc>
                  <a:txBody>
                    <a:bodyPr/>
                    <a:lstStyle/>
                    <a:p>
                      <a:pPr algn="ctr" fontAlgn="b"/>
                      <a:r>
                        <a:rPr lang="en-US" sz="2000" b="0" i="0" u="none" strike="noStrike" dirty="0">
                          <a:solidFill>
                            <a:schemeClr val="bg1"/>
                          </a:solidFill>
                          <a:effectLst/>
                          <a:latin typeface="Calibri" panose="020F0502020204030204" pitchFamily="34" charset="0"/>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Item 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100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1000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66241064"/>
                  </a:ext>
                </a:extLst>
              </a:tr>
              <a:tr h="448214">
                <a:tc>
                  <a:txBody>
                    <a:bodyPr/>
                    <a:lstStyle/>
                    <a:p>
                      <a:pPr algn="ctr" fontAlgn="b"/>
                      <a:r>
                        <a:rPr lang="en-US" sz="2000" b="0" i="0" u="none" strike="noStrike">
                          <a:solidFill>
                            <a:schemeClr val="bg1"/>
                          </a:solidFill>
                          <a:effectLst/>
                          <a:latin typeface="Calibri" panose="020F0502020204030204" pitchFamily="34" charset="0"/>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Item 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90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810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3809718785"/>
                  </a:ext>
                </a:extLst>
              </a:tr>
              <a:tr h="448214">
                <a:tc>
                  <a:txBody>
                    <a:bodyPr/>
                    <a:lstStyle/>
                    <a:p>
                      <a:pPr algn="ctr" fontAlgn="b"/>
                      <a:r>
                        <a:rPr lang="en-US" sz="2000" b="0" i="0" u="none" strike="noStrike">
                          <a:solidFill>
                            <a:schemeClr val="bg1"/>
                          </a:solidFill>
                          <a:effectLst/>
                          <a:latin typeface="Calibri" panose="020F0502020204030204" pitchFamily="34" charset="0"/>
                        </a:rPr>
                        <a:t>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Item 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640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3955446637"/>
                  </a:ext>
                </a:extLst>
              </a:tr>
              <a:tr h="448214">
                <a:tc>
                  <a:txBody>
                    <a:bodyPr/>
                    <a:lstStyle/>
                    <a:p>
                      <a:pPr algn="ctr" fontAlgn="b"/>
                      <a:r>
                        <a:rPr lang="en-US" sz="2000" b="0" i="0" u="none" strike="noStrike">
                          <a:solidFill>
                            <a:schemeClr val="bg1"/>
                          </a:solidFill>
                          <a:effectLst/>
                          <a:latin typeface="Calibri" panose="020F0502020204030204" pitchFamily="34" charset="0"/>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Item 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490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450814382"/>
                  </a:ext>
                </a:extLst>
              </a:tr>
              <a:tr h="448214">
                <a:tc>
                  <a:txBody>
                    <a:bodyPr/>
                    <a:lstStyle/>
                    <a:p>
                      <a:pPr algn="ctr" fontAlgn="b"/>
                      <a:r>
                        <a:rPr lang="en-US" sz="2000" b="0" i="0" u="none" strike="noStrike">
                          <a:solidFill>
                            <a:schemeClr val="bg1"/>
                          </a:solidFill>
                          <a:effectLst/>
                          <a:latin typeface="Calibri" panose="020F0502020204030204" pitchFamily="34" charset="0"/>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Item 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60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360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779511639"/>
                  </a:ext>
                </a:extLst>
              </a:tr>
              <a:tr h="448214">
                <a:tc>
                  <a:txBody>
                    <a:bodyPr/>
                    <a:lstStyle/>
                    <a:p>
                      <a:pPr algn="ctr" fontAlgn="b"/>
                      <a:r>
                        <a:rPr lang="en-US" sz="2000" b="0" i="0" u="none" strike="noStrike">
                          <a:solidFill>
                            <a:schemeClr val="bg1"/>
                          </a:solidFill>
                          <a:effectLst/>
                          <a:latin typeface="Calibri" panose="020F0502020204030204" pitchFamily="34" charset="0"/>
                        </a:rPr>
                        <a:t>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Item 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250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1966802073"/>
                  </a:ext>
                </a:extLst>
              </a:tr>
              <a:tr h="448214">
                <a:tc>
                  <a:txBody>
                    <a:bodyPr/>
                    <a:lstStyle/>
                    <a:p>
                      <a:pPr algn="ctr" fontAlgn="b"/>
                      <a:r>
                        <a:rPr lang="en-US" sz="2000" b="0" i="0" u="none" strike="noStrike">
                          <a:solidFill>
                            <a:schemeClr val="bg1"/>
                          </a:solidFill>
                          <a:effectLst/>
                          <a:latin typeface="Calibri" panose="020F0502020204030204" pitchFamily="34" charset="0"/>
                        </a:rPr>
                        <a:t>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Item 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160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2154999300"/>
                  </a:ext>
                </a:extLst>
              </a:tr>
              <a:tr h="448214">
                <a:tc>
                  <a:txBody>
                    <a:bodyPr/>
                    <a:lstStyle/>
                    <a:p>
                      <a:pPr algn="ctr" fontAlgn="b"/>
                      <a:r>
                        <a:rPr lang="en-US" sz="2000" b="0" i="0" u="none" strike="noStrike">
                          <a:solidFill>
                            <a:schemeClr val="bg1"/>
                          </a:solidFill>
                          <a:effectLst/>
                          <a:latin typeface="Calibri" panose="020F0502020204030204" pitchFamily="34" charset="0"/>
                        </a:rPr>
                        <a:t>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Item 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30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90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460575813"/>
                  </a:ext>
                </a:extLst>
              </a:tr>
              <a:tr h="448214">
                <a:tc>
                  <a:txBody>
                    <a:bodyPr/>
                    <a:lstStyle/>
                    <a:p>
                      <a:pPr algn="ctr" fontAlgn="b"/>
                      <a:r>
                        <a:rPr lang="en-US" sz="2000" b="0" i="0" u="none" strike="noStrike">
                          <a:solidFill>
                            <a:schemeClr val="bg1"/>
                          </a:solidFill>
                          <a:effectLst/>
                          <a:latin typeface="Calibri" panose="020F0502020204030204" pitchFamily="34" charset="0"/>
                        </a:rPr>
                        <a:t>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Item 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20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40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954622297"/>
                  </a:ext>
                </a:extLst>
              </a:tr>
              <a:tr h="448214">
                <a:tc>
                  <a:txBody>
                    <a:bodyPr/>
                    <a:lstStyle/>
                    <a:p>
                      <a:pPr algn="ctr" fontAlgn="b"/>
                      <a:r>
                        <a:rPr lang="en-US" sz="2000" b="0" i="0" u="none" strike="noStrike" dirty="0">
                          <a:solidFill>
                            <a:schemeClr val="bg1"/>
                          </a:solidFill>
                          <a:effectLst/>
                          <a:latin typeface="Calibri" panose="020F0502020204030204" pitchFamily="34" charset="0"/>
                        </a:rPr>
                        <a:t> 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Item 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a:solidFill>
                            <a:schemeClr val="bg1"/>
                          </a:solidFill>
                          <a:effectLst/>
                          <a:latin typeface="Calibri" panose="020F0502020204030204" pitchFamily="34" charset="0"/>
                        </a:rPr>
                        <a:t>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fontAlgn="b"/>
                      <a:r>
                        <a:rPr lang="en-US" sz="2000" b="0" i="0" u="none" strike="noStrike" dirty="0">
                          <a:solidFill>
                            <a:schemeClr val="bg1"/>
                          </a:solidFill>
                          <a:effectLst/>
                          <a:latin typeface="Calibri" panose="020F0502020204030204" pitchFamily="34" charset="0"/>
                        </a:rPr>
                        <a:t>10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938442086"/>
                  </a:ext>
                </a:extLst>
              </a:tr>
            </a:tbl>
          </a:graphicData>
        </a:graphic>
      </p:graphicFrame>
      <p:pic>
        <p:nvPicPr>
          <p:cNvPr id="19" name="Picture 18">
            <a:extLst>
              <a:ext uri="{FF2B5EF4-FFF2-40B4-BE49-F238E27FC236}">
                <a16:creationId xmlns:a16="http://schemas.microsoft.com/office/drawing/2014/main" id="{08A8BF87-F335-426D-B424-0928CC232B55}"/>
              </a:ext>
            </a:extLst>
          </p:cNvPr>
          <p:cNvPicPr>
            <a:picLocks noChangeAspect="1"/>
          </p:cNvPicPr>
          <p:nvPr/>
        </p:nvPicPr>
        <p:blipFill>
          <a:blip r:embed="rId3"/>
          <a:stretch>
            <a:fillRect/>
          </a:stretch>
        </p:blipFill>
        <p:spPr>
          <a:xfrm>
            <a:off x="8850386" y="1881724"/>
            <a:ext cx="731583" cy="987312"/>
          </a:xfrm>
          <a:prstGeom prst="rect">
            <a:avLst/>
          </a:prstGeom>
        </p:spPr>
      </p:pic>
      <p:pic>
        <p:nvPicPr>
          <p:cNvPr id="20" name="Picture 19">
            <a:extLst>
              <a:ext uri="{FF2B5EF4-FFF2-40B4-BE49-F238E27FC236}">
                <a16:creationId xmlns:a16="http://schemas.microsoft.com/office/drawing/2014/main" id="{FFC90536-D196-4FAD-AC90-BC808D7789F1}"/>
              </a:ext>
            </a:extLst>
          </p:cNvPr>
          <p:cNvPicPr>
            <a:picLocks noChangeAspect="1"/>
          </p:cNvPicPr>
          <p:nvPr/>
        </p:nvPicPr>
        <p:blipFill>
          <a:blip r:embed="rId3"/>
          <a:stretch>
            <a:fillRect/>
          </a:stretch>
        </p:blipFill>
        <p:spPr>
          <a:xfrm>
            <a:off x="8850386" y="2869036"/>
            <a:ext cx="731583" cy="1208014"/>
          </a:xfrm>
          <a:prstGeom prst="rect">
            <a:avLst/>
          </a:prstGeom>
        </p:spPr>
      </p:pic>
      <p:pic>
        <p:nvPicPr>
          <p:cNvPr id="21" name="Picture 20">
            <a:extLst>
              <a:ext uri="{FF2B5EF4-FFF2-40B4-BE49-F238E27FC236}">
                <a16:creationId xmlns:a16="http://schemas.microsoft.com/office/drawing/2014/main" id="{ADAEA947-83E9-46BD-8041-8F93B803AF29}"/>
              </a:ext>
            </a:extLst>
          </p:cNvPr>
          <p:cNvPicPr>
            <a:picLocks noChangeAspect="1"/>
          </p:cNvPicPr>
          <p:nvPr/>
        </p:nvPicPr>
        <p:blipFill>
          <a:blip r:embed="rId3"/>
          <a:stretch>
            <a:fillRect/>
          </a:stretch>
        </p:blipFill>
        <p:spPr>
          <a:xfrm>
            <a:off x="8850386" y="4146753"/>
            <a:ext cx="731583" cy="2282311"/>
          </a:xfrm>
          <a:prstGeom prst="rect">
            <a:avLst/>
          </a:prstGeom>
        </p:spPr>
      </p:pic>
      <p:sp>
        <p:nvSpPr>
          <p:cNvPr id="22" name="Arrow: Right 21">
            <a:extLst>
              <a:ext uri="{FF2B5EF4-FFF2-40B4-BE49-F238E27FC236}">
                <a16:creationId xmlns:a16="http://schemas.microsoft.com/office/drawing/2014/main" id="{493ACE88-A7D0-4B99-82F0-60FF906C0FF3}"/>
              </a:ext>
            </a:extLst>
          </p:cNvPr>
          <p:cNvSpPr/>
          <p:nvPr/>
        </p:nvSpPr>
        <p:spPr>
          <a:xfrm>
            <a:off x="9706062" y="2195017"/>
            <a:ext cx="822121" cy="360726"/>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2E669FD6-8168-4D74-885F-A43BB1AB102B}"/>
              </a:ext>
            </a:extLst>
          </p:cNvPr>
          <p:cNvSpPr/>
          <p:nvPr/>
        </p:nvSpPr>
        <p:spPr>
          <a:xfrm>
            <a:off x="9706060" y="3248637"/>
            <a:ext cx="822121" cy="360726"/>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52F0E8E-1661-4519-A756-06546304B81C}"/>
              </a:ext>
            </a:extLst>
          </p:cNvPr>
          <p:cNvSpPr/>
          <p:nvPr/>
        </p:nvSpPr>
        <p:spPr>
          <a:xfrm>
            <a:off x="9706061" y="5107545"/>
            <a:ext cx="822121" cy="360726"/>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E15CAD7-6873-4D96-9A03-111FD612573D}"/>
              </a:ext>
            </a:extLst>
          </p:cNvPr>
          <p:cNvSpPr txBox="1"/>
          <p:nvPr/>
        </p:nvSpPr>
        <p:spPr>
          <a:xfrm>
            <a:off x="10796631" y="1867548"/>
            <a:ext cx="651140" cy="1015663"/>
          </a:xfrm>
          <a:prstGeom prst="rect">
            <a:avLst/>
          </a:prstGeom>
          <a:noFill/>
        </p:spPr>
        <p:txBody>
          <a:bodyPr wrap="none" rtlCol="0">
            <a:spAutoFit/>
          </a:bodyPr>
          <a:lstStyle/>
          <a:p>
            <a:r>
              <a:rPr lang="en-US" sz="6000" b="1" dirty="0">
                <a:solidFill>
                  <a:schemeClr val="bg1"/>
                </a:solidFill>
              </a:rPr>
              <a:t>A</a:t>
            </a:r>
          </a:p>
        </p:txBody>
      </p:sp>
      <p:sp>
        <p:nvSpPr>
          <p:cNvPr id="26" name="TextBox 25">
            <a:extLst>
              <a:ext uri="{FF2B5EF4-FFF2-40B4-BE49-F238E27FC236}">
                <a16:creationId xmlns:a16="http://schemas.microsoft.com/office/drawing/2014/main" id="{A7EDDED5-4911-4FFC-B14D-88D01B0561A1}"/>
              </a:ext>
            </a:extLst>
          </p:cNvPr>
          <p:cNvSpPr txBox="1"/>
          <p:nvPr/>
        </p:nvSpPr>
        <p:spPr>
          <a:xfrm>
            <a:off x="10826985" y="2921168"/>
            <a:ext cx="615874" cy="1015663"/>
          </a:xfrm>
          <a:prstGeom prst="rect">
            <a:avLst/>
          </a:prstGeom>
          <a:noFill/>
        </p:spPr>
        <p:txBody>
          <a:bodyPr wrap="none" rtlCol="0">
            <a:spAutoFit/>
          </a:bodyPr>
          <a:lstStyle/>
          <a:p>
            <a:r>
              <a:rPr lang="en-US" sz="6000" b="1" dirty="0">
                <a:solidFill>
                  <a:schemeClr val="bg1"/>
                </a:solidFill>
              </a:rPr>
              <a:t>B</a:t>
            </a:r>
          </a:p>
        </p:txBody>
      </p:sp>
      <p:sp>
        <p:nvSpPr>
          <p:cNvPr id="27" name="TextBox 26">
            <a:extLst>
              <a:ext uri="{FF2B5EF4-FFF2-40B4-BE49-F238E27FC236}">
                <a16:creationId xmlns:a16="http://schemas.microsoft.com/office/drawing/2014/main" id="{9B3E1450-6DBF-48AD-9D35-68A648A73288}"/>
              </a:ext>
            </a:extLst>
          </p:cNvPr>
          <p:cNvSpPr txBox="1"/>
          <p:nvPr/>
        </p:nvSpPr>
        <p:spPr>
          <a:xfrm>
            <a:off x="10826985" y="4750759"/>
            <a:ext cx="591829" cy="1015663"/>
          </a:xfrm>
          <a:prstGeom prst="rect">
            <a:avLst/>
          </a:prstGeom>
          <a:noFill/>
        </p:spPr>
        <p:txBody>
          <a:bodyPr wrap="none" rtlCol="0">
            <a:spAutoFit/>
          </a:bodyPr>
          <a:lstStyle/>
          <a:p>
            <a:r>
              <a:rPr lang="en-US" sz="6000" b="1" dirty="0">
                <a:solidFill>
                  <a:schemeClr val="bg1"/>
                </a:solidFill>
              </a:rPr>
              <a:t>C</a:t>
            </a:r>
          </a:p>
        </p:txBody>
      </p:sp>
      <p:sp>
        <p:nvSpPr>
          <p:cNvPr id="28" name="TextBox 27">
            <a:extLst>
              <a:ext uri="{FF2B5EF4-FFF2-40B4-BE49-F238E27FC236}">
                <a16:creationId xmlns:a16="http://schemas.microsoft.com/office/drawing/2014/main" id="{DC64C1CB-1D11-4B2B-9757-D3C3632FA6FC}"/>
              </a:ext>
            </a:extLst>
          </p:cNvPr>
          <p:cNvSpPr txBox="1"/>
          <p:nvPr/>
        </p:nvSpPr>
        <p:spPr>
          <a:xfrm>
            <a:off x="411989" y="527087"/>
            <a:ext cx="1354858" cy="461665"/>
          </a:xfrm>
          <a:prstGeom prst="rect">
            <a:avLst/>
          </a:prstGeom>
          <a:noFill/>
        </p:spPr>
        <p:txBody>
          <a:bodyPr wrap="none" rtlCol="0">
            <a:spAutoFit/>
          </a:bodyPr>
          <a:lstStyle/>
          <a:p>
            <a:r>
              <a:rPr lang="en-US" sz="2400" b="1" dirty="0">
                <a:solidFill>
                  <a:schemeClr val="bg1"/>
                </a:solidFill>
              </a:rPr>
              <a:t>example:</a:t>
            </a:r>
          </a:p>
        </p:txBody>
      </p:sp>
    </p:spTree>
    <p:extLst>
      <p:ext uri="{BB962C8B-B14F-4D97-AF65-F5344CB8AC3E}">
        <p14:creationId xmlns:p14="http://schemas.microsoft.com/office/powerpoint/2010/main" val="2374933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D3909C-ED4C-42A8-93EC-93E671B42AC9}"/>
              </a:ext>
            </a:extLst>
          </p:cNvPr>
          <p:cNvPicPr>
            <a:picLocks noChangeAspect="1"/>
          </p:cNvPicPr>
          <p:nvPr/>
        </p:nvPicPr>
        <p:blipFill rotWithShape="1">
          <a:blip r:embed="rId2"/>
          <a:srcRect l="82520"/>
          <a:stretch/>
        </p:blipFill>
        <p:spPr>
          <a:xfrm>
            <a:off x="6096000" y="0"/>
            <a:ext cx="6096000" cy="6858000"/>
          </a:xfrm>
          <a:prstGeom prst="rect">
            <a:avLst/>
          </a:prstGeom>
        </p:spPr>
      </p:pic>
      <p:pic>
        <p:nvPicPr>
          <p:cNvPr id="4" name="Picture 3">
            <a:extLst>
              <a:ext uri="{FF2B5EF4-FFF2-40B4-BE49-F238E27FC236}">
                <a16:creationId xmlns:a16="http://schemas.microsoft.com/office/drawing/2014/main" id="{CEEA1E24-7A7A-4BE0-9744-FACC31E2A769}"/>
              </a:ext>
            </a:extLst>
          </p:cNvPr>
          <p:cNvPicPr>
            <a:picLocks noChangeAspect="1"/>
          </p:cNvPicPr>
          <p:nvPr/>
        </p:nvPicPr>
        <p:blipFill rotWithShape="1">
          <a:blip r:embed="rId3">
            <a:extLst>
              <a:ext uri="{28A0092B-C50C-407E-A947-70E740481C1C}">
                <a14:useLocalDpi xmlns:a14="http://schemas.microsoft.com/office/drawing/2010/main" val="0"/>
              </a:ext>
            </a:extLst>
          </a:blip>
          <a:srcRect t="6975" b="20852"/>
          <a:stretch/>
        </p:blipFill>
        <p:spPr>
          <a:xfrm>
            <a:off x="453937" y="509630"/>
            <a:ext cx="5189990" cy="5838739"/>
          </a:xfrm>
          <a:prstGeom prst="rect">
            <a:avLst/>
          </a:prstGeom>
        </p:spPr>
      </p:pic>
      <p:sp>
        <p:nvSpPr>
          <p:cNvPr id="5" name="TextBox 4">
            <a:extLst>
              <a:ext uri="{FF2B5EF4-FFF2-40B4-BE49-F238E27FC236}">
                <a16:creationId xmlns:a16="http://schemas.microsoft.com/office/drawing/2014/main" id="{1536D3DB-47CC-4622-AABE-98A41E635BA1}"/>
              </a:ext>
            </a:extLst>
          </p:cNvPr>
          <p:cNvSpPr txBox="1"/>
          <p:nvPr/>
        </p:nvSpPr>
        <p:spPr>
          <a:xfrm>
            <a:off x="6096000" y="3013500"/>
            <a:ext cx="6096000" cy="830997"/>
          </a:xfrm>
          <a:prstGeom prst="rect">
            <a:avLst/>
          </a:prstGeom>
          <a:noFill/>
        </p:spPr>
        <p:txBody>
          <a:bodyPr wrap="square" rtlCol="0">
            <a:spAutoFit/>
          </a:bodyPr>
          <a:lstStyle/>
          <a:p>
            <a:pPr algn="ctr"/>
            <a:r>
              <a:rPr lang="en-US" sz="4800" b="1" i="1" dirty="0">
                <a:solidFill>
                  <a:schemeClr val="bg1"/>
                </a:solidFill>
              </a:rPr>
              <a:t>EOQ CALCULATION</a:t>
            </a:r>
          </a:p>
        </p:txBody>
      </p:sp>
    </p:spTree>
    <p:extLst>
      <p:ext uri="{BB962C8B-B14F-4D97-AF65-F5344CB8AC3E}">
        <p14:creationId xmlns:p14="http://schemas.microsoft.com/office/powerpoint/2010/main" val="156904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3BFAD3-298A-41DB-86EE-9B5BA5A34CF1}"/>
              </a:ext>
            </a:extLst>
          </p:cNvPr>
          <p:cNvPicPr>
            <a:picLocks noChangeAspect="1"/>
          </p:cNvPicPr>
          <p:nvPr/>
        </p:nvPicPr>
        <p:blipFill rotWithShape="1">
          <a:blip r:embed="rId2"/>
          <a:srcRect l="82520"/>
          <a:stretch/>
        </p:blipFill>
        <p:spPr>
          <a:xfrm>
            <a:off x="0" y="0"/>
            <a:ext cx="12192000" cy="6858000"/>
          </a:xfrm>
          <a:prstGeom prst="rect">
            <a:avLst/>
          </a:prstGeom>
        </p:spPr>
      </p:pic>
      <p:sp>
        <p:nvSpPr>
          <p:cNvPr id="3" name="TextBox 2">
            <a:extLst>
              <a:ext uri="{FF2B5EF4-FFF2-40B4-BE49-F238E27FC236}">
                <a16:creationId xmlns:a16="http://schemas.microsoft.com/office/drawing/2014/main" id="{7989AAF3-62D9-495A-A768-6771565EF853}"/>
              </a:ext>
            </a:extLst>
          </p:cNvPr>
          <p:cNvSpPr txBox="1"/>
          <p:nvPr/>
        </p:nvSpPr>
        <p:spPr>
          <a:xfrm>
            <a:off x="0" y="0"/>
            <a:ext cx="12192000" cy="6863417"/>
          </a:xfrm>
          <a:prstGeom prst="rect">
            <a:avLst/>
          </a:prstGeom>
          <a:noFill/>
        </p:spPr>
        <p:txBody>
          <a:bodyPr wrap="square" rtlCol="0">
            <a:spAutoFit/>
          </a:bodyPr>
          <a:lstStyle/>
          <a:p>
            <a:pPr algn="ctr"/>
            <a:endParaRPr lang="en-US" sz="3200" dirty="0">
              <a:solidFill>
                <a:schemeClr val="bg1"/>
              </a:solidFill>
            </a:endParaRPr>
          </a:p>
          <a:p>
            <a:pPr algn="ctr"/>
            <a:r>
              <a:rPr lang="en-US" sz="3600" b="1" i="1" dirty="0">
                <a:solidFill>
                  <a:schemeClr val="bg1"/>
                </a:solidFill>
              </a:rPr>
              <a:t>EOQ CALCULATION</a:t>
            </a:r>
          </a:p>
          <a:p>
            <a:endParaRPr lang="en-US" sz="3600" dirty="0">
              <a:solidFill>
                <a:schemeClr val="bg1"/>
              </a:solidFill>
            </a:endParaRPr>
          </a:p>
          <a:p>
            <a:pPr lvl="1"/>
            <a:r>
              <a:rPr lang="en-US" sz="3400" b="1" u="sng" dirty="0">
                <a:solidFill>
                  <a:schemeClr val="bg1"/>
                </a:solidFill>
              </a:rPr>
              <a:t>EOQ</a:t>
            </a:r>
            <a:r>
              <a:rPr lang="en-US" sz="3400" dirty="0">
                <a:solidFill>
                  <a:schemeClr val="bg1"/>
                </a:solidFill>
              </a:rPr>
              <a:t>: Economic Order Quantity</a:t>
            </a:r>
          </a:p>
          <a:p>
            <a:pPr lvl="1"/>
            <a:endParaRPr lang="en-US" sz="3400" dirty="0">
              <a:solidFill>
                <a:schemeClr val="bg1"/>
              </a:solidFill>
            </a:endParaRPr>
          </a:p>
          <a:p>
            <a:pPr lvl="1"/>
            <a:r>
              <a:rPr lang="en-US" sz="3400" b="0" i="0" u="none" strike="noStrike" baseline="0" dirty="0">
                <a:solidFill>
                  <a:schemeClr val="bg1"/>
                </a:solidFill>
                <a:latin typeface="CIDFont+F5"/>
                <a:sym typeface="Wingdings" panose="05000000000000000000" pitchFamily="2" charset="2"/>
              </a:rPr>
              <a:t> </a:t>
            </a:r>
            <a:r>
              <a:rPr lang="en-US" sz="3400" b="0" i="0" u="none" strike="noStrike" baseline="0" dirty="0">
                <a:solidFill>
                  <a:schemeClr val="bg1"/>
                </a:solidFill>
                <a:latin typeface="CIDFont+F5"/>
              </a:rPr>
              <a:t>Widely used inventory management model that helps businesses determine the optimal order quantity for their inventory</a:t>
            </a:r>
          </a:p>
          <a:p>
            <a:pPr lvl="1"/>
            <a:endParaRPr lang="en-US" sz="3400" dirty="0">
              <a:solidFill>
                <a:schemeClr val="bg1"/>
              </a:solidFill>
              <a:latin typeface="CIDFont+F5"/>
            </a:endParaRPr>
          </a:p>
          <a:p>
            <a:pPr lvl="1"/>
            <a:r>
              <a:rPr lang="en-US" sz="3400" dirty="0">
                <a:solidFill>
                  <a:schemeClr val="bg1"/>
                </a:solidFill>
                <a:latin typeface="CIDFont+F5"/>
                <a:sym typeface="Wingdings" panose="05000000000000000000" pitchFamily="2" charset="2"/>
              </a:rPr>
              <a:t> C</a:t>
            </a:r>
            <a:r>
              <a:rPr lang="en-US" sz="3400" b="0" i="0" u="none" strike="noStrike" baseline="0" dirty="0">
                <a:solidFill>
                  <a:schemeClr val="bg1"/>
                </a:solidFill>
                <a:latin typeface="CIDFont+F5"/>
              </a:rPr>
              <a:t>ompanies can minimize their inventory costs while ensuring that they have enough stock to meet customer demand</a:t>
            </a:r>
          </a:p>
          <a:p>
            <a:pPr algn="l"/>
            <a:endParaRPr lang="en-US" sz="3200" dirty="0">
              <a:solidFill>
                <a:schemeClr val="bg1"/>
              </a:solidFill>
            </a:endParaRPr>
          </a:p>
          <a:p>
            <a:pPr algn="l"/>
            <a:endParaRPr lang="en-US" sz="3200" dirty="0">
              <a:solidFill>
                <a:schemeClr val="bg1"/>
              </a:solidFill>
            </a:endParaRPr>
          </a:p>
        </p:txBody>
      </p:sp>
    </p:spTree>
    <p:extLst>
      <p:ext uri="{BB962C8B-B14F-4D97-AF65-F5344CB8AC3E}">
        <p14:creationId xmlns:p14="http://schemas.microsoft.com/office/powerpoint/2010/main" val="3946267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679</Words>
  <Application>Microsoft Office PowerPoint</Application>
  <PresentationFormat>Widescreen</PresentationFormat>
  <Paragraphs>173</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CIDFont+F4</vt:lpstr>
      <vt:lpstr>CIDFont+F5</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DEEP NARAYAN</dc:creator>
  <cp:lastModifiedBy>DEEP NARAYAN</cp:lastModifiedBy>
  <cp:revision>30</cp:revision>
  <dcterms:created xsi:type="dcterms:W3CDTF">2023-11-23T16:21:41Z</dcterms:created>
  <dcterms:modified xsi:type="dcterms:W3CDTF">2023-11-29T09:46:24Z</dcterms:modified>
</cp:coreProperties>
</file>